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 varScale="1">
        <p:scale>
          <a:sx n="115" d="100"/>
          <a:sy n="115" d="100"/>
        </p:scale>
        <p:origin x="15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52286.8</c:v>
                </c:pt>
                <c:pt idx="1">
                  <c:v>53030.2</c:v>
                </c:pt>
                <c:pt idx="2">
                  <c:v>48813.3</c:v>
                </c:pt>
                <c:pt idx="3">
                  <c:v>50624.1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0-4926-AB41-6C9872BF63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0-4926-AB41-6C9872BF63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0-4926-AB41-6C9872BF6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79968"/>
        <c:axId val="83781504"/>
      </c:barChart>
      <c:catAx>
        <c:axId val="837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781504"/>
        <c:crosses val="autoZero"/>
        <c:auto val="1"/>
        <c:lblAlgn val="ctr"/>
        <c:lblOffset val="100"/>
        <c:noMultiLvlLbl val="0"/>
      </c:catAx>
      <c:valAx>
        <c:axId val="837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BC2-4568-9B67-C549E1C1CEF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BC2-4568-9B67-C549E1C1CEF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BC2-4568-9B67-C549E1C1CEF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BC2-4568-9B67-C549E1C1CEF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15822.2</c:v>
                </c:pt>
                <c:pt idx="1">
                  <c:v>6098.3</c:v>
                </c:pt>
                <c:pt idx="2">
                  <c:v>2432.5</c:v>
                </c:pt>
                <c:pt idx="3">
                  <c:v>8302.7000000000007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C2-4568-9B67-C549E1C1C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Физическая культура и спорт</c:v>
                </c:pt>
                <c:pt idx="7">
                  <c:v>Межбюджетные трансферты общего характера из бюджетной системы РФ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17230.2</c:v>
                </c:pt>
                <c:pt idx="1">
                  <c:v>195</c:v>
                </c:pt>
                <c:pt idx="2">
                  <c:v>269.60000000000002</c:v>
                </c:pt>
                <c:pt idx="3">
                  <c:v>18708.099999999999</c:v>
                </c:pt>
                <c:pt idx="4">
                  <c:v>52</c:v>
                </c:pt>
                <c:pt idx="5">
                  <c:v>13147.3</c:v>
                </c:pt>
                <c:pt idx="6">
                  <c:v>2350</c:v>
                </c:pt>
                <c:pt idx="7">
                  <c:v>73</c:v>
                </c:pt>
                <c:pt idx="8">
                  <c:v>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0-4731-922A-FD5561707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228-46F6-9B71-D19A4E9C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Межбюджетные трансферты общего характера их бюджетной системы РФ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18540.599999999999</c:v>
                </c:pt>
                <c:pt idx="1">
                  <c:v>195</c:v>
                </c:pt>
                <c:pt idx="2">
                  <c:v>269.60000000000002</c:v>
                </c:pt>
                <c:pt idx="3">
                  <c:v>12414.1</c:v>
                </c:pt>
                <c:pt idx="4">
                  <c:v>52</c:v>
                </c:pt>
                <c:pt idx="5">
                  <c:v>14000</c:v>
                </c:pt>
                <c:pt idx="6">
                  <c:v>650</c:v>
                </c:pt>
                <c:pt idx="7">
                  <c:v>77</c:v>
                </c:pt>
                <c:pt idx="8">
                  <c:v>2350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8-46F6-9B71-D19A4E9C5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D2-49B5-808A-5660F8A7B10A}"/>
                </c:ext>
              </c:extLst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D2-49B5-808A-5660F8A7B10A}"/>
                </c:ext>
              </c:extLst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D2-49B5-808A-5660F8A7B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Межбюджетные трансферты общего характера их бюджетной системы РФ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19851.5</c:v>
                </c:pt>
                <c:pt idx="1">
                  <c:v>195</c:v>
                </c:pt>
                <c:pt idx="2">
                  <c:v>269.60000000000002</c:v>
                </c:pt>
                <c:pt idx="3">
                  <c:v>12225.4</c:v>
                </c:pt>
                <c:pt idx="4">
                  <c:v>52</c:v>
                </c:pt>
                <c:pt idx="5">
                  <c:v>14700</c:v>
                </c:pt>
                <c:pt idx="6">
                  <c:v>650</c:v>
                </c:pt>
                <c:pt idx="7">
                  <c:v>80.099999999999994</c:v>
                </c:pt>
                <c:pt idx="8">
                  <c:v>2350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D2-49B5-808A-5660F8A7B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</a:t>
          </a:r>
          <a:r>
            <a:rPr lang="ru-RU" sz="1600" dirty="0" smtClean="0"/>
            <a:t>вопросы 32,5%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</a:t>
          </a:r>
          <a:r>
            <a:rPr lang="ru-RU" sz="1600" dirty="0" smtClean="0"/>
            <a:t>спорт 4,4</a:t>
          </a:r>
          <a:r>
            <a:rPr lang="ru-RU" sz="1600" dirty="0" smtClean="0"/>
            <a:t>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безопасность и правоохранительная деятельность </a:t>
          </a:r>
          <a:r>
            <a:rPr lang="ru-RU" sz="1000" dirty="0" smtClean="0"/>
            <a:t>0,4 </a:t>
          </a:r>
          <a:r>
            <a:rPr lang="ru-RU" sz="1000" dirty="0" smtClean="0"/>
            <a:t>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35,3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Образование 0,1%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Национальная экономика  </a:t>
          </a:r>
          <a:r>
            <a:rPr lang="ru-RU" sz="1400" dirty="0" smtClean="0"/>
            <a:t>0,5%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Культура, </a:t>
          </a:r>
          <a:r>
            <a:rPr lang="ru-RU" sz="1600" dirty="0" smtClean="0"/>
            <a:t>кинематография 24,8</a:t>
          </a:r>
          <a:r>
            <a:rPr lang="ru-RU" sz="1600" dirty="0" smtClean="0"/>
            <a:t>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Социальная политика 1,2%</a:t>
          </a:r>
          <a:endParaRPr lang="ru-RU" sz="1600" dirty="0" smtClean="0"/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  <dgm:t>
        <a:bodyPr/>
        <a:lstStyle/>
        <a:p>
          <a:endParaRPr lang="ru-RU"/>
        </a:p>
      </dgm:t>
    </dgm:pt>
    <dgm:pt modelId="{C2406979-E8BA-4465-BC71-FB33630DD0D4}" type="pres">
      <dgm:prSet presAssocID="{9DDA30F1-98D2-4359-B233-ABBA2E88C44C}" presName="level" presStyleLbl="node1" presStyleIdx="0" presStyleCnt="8" custScaleX="10000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  <dgm:t>
        <a:bodyPr/>
        <a:lstStyle/>
        <a:p>
          <a:endParaRPr lang="ru-RU"/>
        </a:p>
      </dgm:t>
    </dgm:pt>
    <dgm:pt modelId="{EEE9C29A-2F30-460D-9437-364B33B69BB3}" type="pres">
      <dgm:prSet presAssocID="{40C1D0D5-1640-4F25-A117-7F5DB971B261}" presName="level" presStyleLbl="node1" presStyleIdx="1" presStyleCnt="8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  <dgm:t>
        <a:bodyPr/>
        <a:lstStyle/>
        <a:p>
          <a:endParaRPr lang="ru-RU"/>
        </a:p>
      </dgm:t>
    </dgm:pt>
    <dgm:pt modelId="{51AB90DC-7651-4E8A-BFD5-1610676F07B8}" type="pres">
      <dgm:prSet presAssocID="{4D1116A6-668E-45D4-A216-B7E4458FBE93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  <dgm:t>
        <a:bodyPr/>
        <a:lstStyle/>
        <a:p>
          <a:endParaRPr lang="ru-RU"/>
        </a:p>
      </dgm:t>
    </dgm:pt>
    <dgm:pt modelId="{FBB40A3D-76FC-4A55-B0DF-1B6D00AE845B}" type="pres">
      <dgm:prSet presAssocID="{2CF7D613-BDB8-49AF-A003-6249B9379510}" presName="level" presStyleLbl="node1" presStyleIdx="3" presStyleCnt="8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  <dgm:t>
        <a:bodyPr/>
        <a:lstStyle/>
        <a:p>
          <a:endParaRPr lang="ru-RU"/>
        </a:p>
      </dgm:t>
    </dgm:pt>
    <dgm:pt modelId="{A0035297-718F-4E38-97D0-3A432A08B70C}" type="pres">
      <dgm:prSet presAssocID="{0F8CF0D2-52F8-43A6-99C6-FC6D771B8BBB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  <dgm:t>
        <a:bodyPr/>
        <a:lstStyle/>
        <a:p>
          <a:endParaRPr lang="ru-RU"/>
        </a:p>
      </dgm:t>
    </dgm:pt>
    <dgm:pt modelId="{78A9B915-B95D-429F-A438-B5E3D8E99534}" type="pres">
      <dgm:prSet presAssocID="{712C064F-A370-42AB-9EFF-4B824EEF4C61}" presName="level" presStyleLbl="node1" presStyleIdx="5" presStyleCnt="8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  <dgm:t>
        <a:bodyPr/>
        <a:lstStyle/>
        <a:p>
          <a:endParaRPr lang="ru-RU"/>
        </a:p>
      </dgm:t>
    </dgm:pt>
    <dgm:pt modelId="{C31FBC3A-5569-4B58-ABF0-DD2FBFB14B95}" type="pres">
      <dgm:prSet presAssocID="{982DA468-8AE9-470B-9426-842C032F8133}" presName="level" presStyleLbl="node1" presStyleIdx="6" presStyleCnt="8" custScaleX="112187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  <dgm:t>
        <a:bodyPr/>
        <a:lstStyle/>
        <a:p>
          <a:endParaRPr lang="ru-RU"/>
        </a:p>
      </dgm:t>
    </dgm:pt>
    <dgm:pt modelId="{9F797FD9-7F4D-4C4F-BB23-57DC153B6913}" type="pres">
      <dgm:prSet presAssocID="{6F75F408-2812-41A2-8CBB-7B69F24ADDFD}" presName="level" presStyleLbl="node1" presStyleIdx="7" presStyleCnt="8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7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6" destOrd="0" parTransId="{BE665038-B30E-4A2C-A46B-75D772E3DBE9}" sibTransId="{64D4E8EE-81F2-4F8A-9086-0258AACFA480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6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7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0" y="56665"/>
          <a:ext cx="8229599" cy="55677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35,3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440180" y="56665"/>
        <a:ext cx="5349240" cy="556778"/>
      </dsp:txXfrm>
    </dsp:sp>
    <dsp:sp modelId="{EEE9C29A-2F30-460D-9437-364B33B69BB3}">
      <dsp:nvSpPr>
        <dsp:cNvPr id="0" name=""/>
        <dsp:cNvSpPr/>
      </dsp:nvSpPr>
      <dsp:spPr>
        <a:xfrm rot="10800000">
          <a:off x="492484" y="634606"/>
          <a:ext cx="7241697" cy="65533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</a:t>
          </a:r>
          <a:r>
            <a:rPr lang="ru-RU" sz="1600" kern="1200" dirty="0" smtClean="0"/>
            <a:t>вопросы 32,5%</a:t>
          </a:r>
          <a:endParaRPr lang="ru-RU" sz="1600" kern="1200" dirty="0"/>
        </a:p>
      </dsp:txBody>
      <dsp:txXfrm rot="-10800000">
        <a:off x="1759781" y="634606"/>
        <a:ext cx="4707103" cy="655337"/>
      </dsp:txXfrm>
    </dsp:sp>
    <dsp:sp modelId="{51AB90DC-7651-4E8A-BFD5-1610676F07B8}">
      <dsp:nvSpPr>
        <dsp:cNvPr id="0" name=""/>
        <dsp:cNvSpPr/>
      </dsp:nvSpPr>
      <dsp:spPr>
        <a:xfrm rot="10800000">
          <a:off x="975559" y="1212115"/>
          <a:ext cx="6278481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</a:t>
          </a:r>
          <a:r>
            <a:rPr lang="ru-RU" sz="1600" kern="1200" dirty="0" smtClean="0"/>
            <a:t>кинематография 24,8</a:t>
          </a:r>
          <a:r>
            <a:rPr lang="ru-RU" sz="1600" kern="1200" dirty="0" smtClean="0"/>
            <a:t>%</a:t>
          </a:r>
          <a:endParaRPr lang="ru-RU" kern="1200" dirty="0"/>
        </a:p>
      </dsp:txBody>
      <dsp:txXfrm rot="-10800000">
        <a:off x="2074293" y="1212115"/>
        <a:ext cx="4081012" cy="920934"/>
      </dsp:txXfrm>
    </dsp:sp>
    <dsp:sp modelId="{FBB40A3D-76FC-4A55-B0DF-1B6D00AE845B}">
      <dsp:nvSpPr>
        <dsp:cNvPr id="0" name=""/>
        <dsp:cNvSpPr/>
      </dsp:nvSpPr>
      <dsp:spPr>
        <a:xfrm rot="10800000">
          <a:off x="1716764" y="2133050"/>
          <a:ext cx="4796071" cy="553343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</a:t>
          </a:r>
          <a:r>
            <a:rPr lang="ru-RU" sz="1600" kern="1200" dirty="0" smtClean="0"/>
            <a:t>спорт 4,4</a:t>
          </a:r>
          <a:r>
            <a:rPr lang="ru-RU" sz="1600" kern="1200" dirty="0" smtClean="0"/>
            <a:t>%</a:t>
          </a:r>
          <a:endParaRPr lang="ru-RU" sz="1600" kern="1200" dirty="0"/>
        </a:p>
      </dsp:txBody>
      <dsp:txXfrm rot="-10800000">
        <a:off x="2556076" y="2133050"/>
        <a:ext cx="3117446" cy="553343"/>
      </dsp:txXfrm>
    </dsp:sp>
    <dsp:sp modelId="{A0035297-718F-4E38-97D0-3A432A08B70C}">
      <dsp:nvSpPr>
        <dsp:cNvPr id="0" name=""/>
        <dsp:cNvSpPr/>
      </dsp:nvSpPr>
      <dsp:spPr>
        <a:xfrm rot="10800000">
          <a:off x="2162117" y="2686393"/>
          <a:ext cx="3905365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Социальная политика 1,2%</a:t>
          </a:r>
          <a:endParaRPr lang="ru-RU" sz="1600" kern="1200" dirty="0" smtClean="0"/>
        </a:p>
      </dsp:txBody>
      <dsp:txXfrm rot="-10800000">
        <a:off x="2845556" y="2686393"/>
        <a:ext cx="2538487" cy="920934"/>
      </dsp:txXfrm>
    </dsp:sp>
    <dsp:sp modelId="{78A9B915-B95D-429F-A438-B5E3D8E99534}">
      <dsp:nvSpPr>
        <dsp:cNvPr id="0" name=""/>
        <dsp:cNvSpPr/>
      </dsp:nvSpPr>
      <dsp:spPr>
        <a:xfrm rot="10800000">
          <a:off x="2903322" y="3607328"/>
          <a:ext cx="2422954" cy="54824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Национальная экономика  </a:t>
          </a:r>
          <a:r>
            <a:rPr lang="ru-RU" sz="1400" kern="1200" dirty="0" smtClean="0"/>
            <a:t>0,5%</a:t>
          </a:r>
          <a:endParaRPr lang="ru-RU" sz="1400" kern="1200" dirty="0"/>
        </a:p>
      </dsp:txBody>
      <dsp:txXfrm rot="-10800000">
        <a:off x="3327339" y="3607328"/>
        <a:ext cx="1574920" cy="548241"/>
      </dsp:txXfrm>
    </dsp:sp>
    <dsp:sp modelId="{C31FBC3A-5569-4B58-ABF0-DD2FBFB14B95}">
      <dsp:nvSpPr>
        <dsp:cNvPr id="0" name=""/>
        <dsp:cNvSpPr/>
      </dsp:nvSpPr>
      <dsp:spPr>
        <a:xfrm rot="10800000">
          <a:off x="3250701" y="4155569"/>
          <a:ext cx="1728197" cy="53648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безопасность и правоохранительная деятельность </a:t>
          </a:r>
          <a:r>
            <a:rPr lang="ru-RU" sz="1000" kern="1200" dirty="0" smtClean="0"/>
            <a:t>0,4 </a:t>
          </a:r>
          <a:r>
            <a:rPr lang="ru-RU" sz="1000" kern="1200" dirty="0" smtClean="0"/>
            <a:t>%</a:t>
          </a:r>
          <a:endParaRPr lang="ru-RU" sz="1000" kern="1200" dirty="0"/>
        </a:p>
      </dsp:txBody>
      <dsp:txXfrm rot="-10800000">
        <a:off x="3553135" y="4155569"/>
        <a:ext cx="1123328" cy="536481"/>
      </dsp:txXfrm>
    </dsp:sp>
    <dsp:sp modelId="{9F797FD9-7F4D-4C4F-BB23-57DC153B6913}">
      <dsp:nvSpPr>
        <dsp:cNvPr id="0" name=""/>
        <dsp:cNvSpPr/>
      </dsp:nvSpPr>
      <dsp:spPr>
        <a:xfrm rot="10800000">
          <a:off x="3782040" y="4692050"/>
          <a:ext cx="679070" cy="42051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Образование 0,1%</a:t>
          </a:r>
          <a:endParaRPr lang="ru-RU" sz="900" kern="1200" dirty="0"/>
        </a:p>
      </dsp:txBody>
      <dsp:txXfrm rot="-10800000">
        <a:off x="3782040" y="4692050"/>
        <a:ext cx="679070" cy="42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проекта бюджета на </a:t>
            </a: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2023-2025 </a:t>
            </a: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</a:t>
            </a:r>
            <a:r>
              <a:rPr lang="ru-RU" sz="1800" b="1" i="1" dirty="0" smtClean="0"/>
              <a:t>2023г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539486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2024г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8025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2025г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0172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доход(ЕСХН)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2023 </a:t>
            </a:r>
            <a:r>
              <a:rPr lang="ru-RU" dirty="0" smtClean="0"/>
              <a:t>год </a:t>
            </a:r>
            <a:r>
              <a:rPr lang="ru-RU" dirty="0"/>
              <a:t>и на плановый 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2023-2025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2023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2023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195195"/>
              </p:ext>
            </p:extLst>
          </p:nvPr>
        </p:nvGraphicFramePr>
        <p:xfrm>
          <a:off x="251520" y="1124744"/>
          <a:ext cx="8352928" cy="520576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2022 </a:t>
                      </a:r>
                      <a:r>
                        <a:rPr lang="ru-RU" sz="1600" dirty="0" smtClean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2024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2025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52 286,8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53 030,2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48 813,3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50 624,1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31 548,5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32 655,6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34 934,0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36 738,7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579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636,8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502,4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508,1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514,2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20 101,5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19 872,1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371,2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13 371,2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52 268,8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53 030,2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48 813,3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50 624,1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53 817,3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53 030,2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48 813,3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50 624,1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-1 530,5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1 530,5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972739"/>
              </p:ext>
            </p:extLst>
          </p:nvPr>
        </p:nvGraphicFramePr>
        <p:xfrm>
          <a:off x="323528" y="1052733"/>
          <a:ext cx="8712969" cy="493541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32 185,3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33 158,1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35 442,1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37252,9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31 548,5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32 655,6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34 934,0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36 738,7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13 532,9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15 822,2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18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/>
                        </a:rPr>
                        <a:t> 100,5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19 905,2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13 532,9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15 822,2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18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/>
                        </a:rPr>
                        <a:t> 100,5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19 905,2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7 692,9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6 098,3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6 098,3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6 098,3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7 692,9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6 098,3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6 098,3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6 098,3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10 322,7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735,2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735,2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735,2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1 946,0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2 432,5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2 432,5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2 432,5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8 376,7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302,7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302,7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302,7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636,8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502,4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508,0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514,2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561,4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353,8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353,8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353,87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68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148,6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154,3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160,4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8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2347261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0422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2023г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30848982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233553"/>
              </p:ext>
            </p:extLst>
          </p:nvPr>
        </p:nvGraphicFramePr>
        <p:xfrm>
          <a:off x="107506" y="1052737"/>
          <a:ext cx="8928991" cy="325418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2022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20 101,5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19 872,1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13 371,2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13 371,2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19 871,9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19 871,9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13 371,0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13 371,0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Дотации бюджетам сельских поселений на поддержку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мер по обеспечению сбалансированности бюджетов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2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 Субсидия бюджетам сельских поселений на поддержку отрасли культуры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121,5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256571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2023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2024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2025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</a:t>
            </a:r>
            <a:r>
              <a:rPr lang="ru-RU" sz="1800" i="1" dirty="0" smtClean="0"/>
              <a:t>2023г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016615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704</Words>
  <Application>Microsoft Office PowerPoint</Application>
  <PresentationFormat>Экран (4:3)</PresentationFormat>
  <Paragraphs>228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Тема Office</vt:lpstr>
      <vt:lpstr>Формирование проекта бюджета на 2023-2025 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2023г.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2023 год и на плановый период 2024 и 2025 годов</vt:lpstr>
      <vt:lpstr>Структура расходов бюджета Зимовниковского сельского поселения в 2023г.</vt:lpstr>
      <vt:lpstr>Расходы бюджета Зимовниковского сельского поселения на 2023г.</vt:lpstr>
      <vt:lpstr>Расходы бюджета Зимовниковского сельского поселения на 2024г.</vt:lpstr>
      <vt:lpstr>Расходы бюджета Зимовниковского сельского поселения на 2025г.</vt:lpstr>
      <vt:lpstr>Координационная комиссия по поступлению налогов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144</cp:revision>
  <dcterms:created xsi:type="dcterms:W3CDTF">2013-09-11T11:57:32Z</dcterms:created>
  <dcterms:modified xsi:type="dcterms:W3CDTF">2022-12-03T16:03:14Z</dcterms:modified>
</cp:coreProperties>
</file>