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7" r:id="rId4"/>
    <p:sldId id="290" r:id="rId5"/>
    <p:sldId id="288" r:id="rId6"/>
    <p:sldId id="291" r:id="rId7"/>
    <p:sldId id="28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4660"/>
  </p:normalViewPr>
  <p:slideViewPr>
    <p:cSldViewPr>
      <p:cViewPr>
        <p:scale>
          <a:sx n="69" d="100"/>
          <a:sy n="69" d="100"/>
        </p:scale>
        <p:origin x="-2760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08520" y="-11971"/>
            <a:ext cx="9361040" cy="5745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ru-RU"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Письмо </a:t>
            </a:r>
            <a:r>
              <a:rPr lang="ru-RU"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МИНСТРОЯ РОССИИ от 15.11.2022 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ru-RU"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60299-ИФ/04 </a:t>
            </a:r>
            <a:r>
              <a:rPr lang="ru-RU"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«О </a:t>
            </a:r>
            <a:r>
              <a:rPr lang="ru-RU"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направлении разъяснений </a:t>
            </a:r>
            <a:endParaRPr lang="ru-RU" sz="23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ru-RU"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применению отдельных положений Приложения </a:t>
            </a:r>
            <a:r>
              <a:rPr lang="ru-RU"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к Правилам предоставления коммунальных услуг собственникам </a:t>
            </a:r>
            <a:endParaRPr lang="ru-RU" sz="23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ru-RU"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пользователям помещений в многоквартирных домах и жилых домов, утвержденным постановлением Правительства РФ от </a:t>
            </a:r>
            <a:r>
              <a:rPr lang="ru-RU"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06.05.2011 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ru-RU"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№ 354</a:t>
            </a:r>
            <a:r>
              <a:rPr lang="ru-RU"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в части условий и порядка изменения размера платы за коммунальные услуги </a:t>
            </a:r>
            <a:endParaRPr lang="ru-RU" sz="23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ru-RU"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холодному и (или) горячему водоснабжению ненадлежащего качества </a:t>
            </a:r>
            <a:endParaRPr lang="ru-RU" sz="23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ru-RU"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(или) предоставленные с перерывами, превышающими </a:t>
            </a:r>
            <a:r>
              <a:rPr lang="ru-RU"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установленную продолжительность»</a:t>
            </a:r>
            <a:endParaRPr lang="ru-RU" sz="2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83568" y="5685055"/>
            <a:ext cx="849694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b="1" dirty="0">
                <a:solidFill>
                  <a:srgbClr val="C00000"/>
                </a:solidFill>
              </a:rPr>
              <a:t>Кузнецова Светлана Сергеевна</a:t>
            </a:r>
          </a:p>
          <a:p>
            <a:pPr algn="r" eaLnBrk="1" hangingPunct="1"/>
            <a:r>
              <a:rPr lang="ru-RU" altLang="ru-RU" b="1" dirty="0">
                <a:solidFill>
                  <a:srgbClr val="002060"/>
                </a:solidFill>
              </a:rPr>
              <a:t>с</a:t>
            </a:r>
            <a:r>
              <a:rPr lang="ru-RU" altLang="ru-RU" b="1" dirty="0" smtClean="0">
                <a:solidFill>
                  <a:srgbClr val="002060"/>
                </a:solidFill>
              </a:rPr>
              <a:t>пециалист-эксперт отдела </a:t>
            </a:r>
            <a:r>
              <a:rPr lang="ru-RU" altLang="ru-RU" b="1" dirty="0">
                <a:solidFill>
                  <a:srgbClr val="002060"/>
                </a:solidFill>
              </a:rPr>
              <a:t>развития жилищного хозяйства </a:t>
            </a:r>
            <a:r>
              <a:rPr lang="ru-RU" altLang="ru-RU" b="1" dirty="0" smtClean="0">
                <a:solidFill>
                  <a:srgbClr val="002060"/>
                </a:solidFill>
              </a:rPr>
              <a:t>управления развития инфраструктуры министерства </a:t>
            </a:r>
            <a:r>
              <a:rPr lang="ru-RU" altLang="ru-RU" b="1" dirty="0">
                <a:solidFill>
                  <a:srgbClr val="002060"/>
                </a:solidFill>
              </a:rPr>
              <a:t>жилищно-коммунального хозяйства Ростовской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316961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938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157 ЖК РФ,</a:t>
            </a:r>
          </a:p>
          <a:p>
            <a:pPr algn="ctr"/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ПУНКТЫ 98, 150 ПРАВИЛ № 354</a:t>
            </a: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ИКУ,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предоставивший потребителю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 ненадлежащего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перерывами, превышающими установленную продолжительность, </a:t>
            </a:r>
            <a:endParaRPr lang="ru-RU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перерывах в предоставлении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 для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проведения ремонтных </a:t>
            </a:r>
            <a:endParaRPr lang="ru-RU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профилактических работ в пределах установленной продолжительности перерывов, 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обязан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произвести перерасчет потребителю размера платы за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 в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сторону ее уменьшения вплоть до полного освобождения потребителя от оплаты такой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качеству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КУ,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допустимые отклонения качества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 и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допустимая продолжительность перерывов предоставления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 </a:t>
            </a: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установлены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Приложением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к Правилам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354</a:t>
            </a: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250917" y="2276872"/>
            <a:ext cx="57606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itglobal.com/wp-content/uploads/2019/09/cloudsecurit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404" y="5047240"/>
            <a:ext cx="2527752" cy="1738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dn-front.kwork.ru/pics/t3/40/9052963-159730484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047240"/>
            <a:ext cx="2651932" cy="174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https://image.shutterstock.com/shutterstock/photos/1298528236/display_1500/stock-vector-cyber-security-concept-isometric-vector-of-a-team-working-designing-new-software-to-protect-129852823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8" descr="https://image.shutterstock.com/shutterstock/photos/1298528236/display_1500/stock-vector-cyber-security-concept-isometric-vector-of-a-team-working-designing-new-software-to-protect-129852823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s://static.tildacdn.com/tild3437-3266-4431-b539-666338626234/Data_Analysis_Conce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0180" y="5042130"/>
            <a:ext cx="3024336" cy="174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трелка вниз 8"/>
          <p:cNvSpPr/>
          <p:nvPr/>
        </p:nvSpPr>
        <p:spPr>
          <a:xfrm>
            <a:off x="4283968" y="4437112"/>
            <a:ext cx="57606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14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92899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О ДОПУСТИМЫХ ОТКЛОНЕНИЯХ КАЧЕСТВА КУ ПО ГВС и ХВС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Качественная КУ по ХВС предполагает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поставку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ХВ,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соответствующей 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составу и свойствам требованиям законодательства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РФ,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числе: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постановлению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Главного государственного санитарного врача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от 28.01.2021 № 2 «Об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санитарных правил и норм СанПиН 1.2.3685-21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«Гигиенические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нормативы и требования к обеспечению безопасности и (или) безвредности для человека факторов среды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обитания»</a:t>
            </a:r>
            <a:endParaRPr lang="ru-RU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методическим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рекомендациям МР 2.1.4.0176-20.2.1.4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«Питьевая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вода и водоснабжение населенных мест. Организация мониторинга обеспечения населения качественной питьевой водой из систем централизованного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водоснабжения»,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утвержденным Главным государственным санитарным врачом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30.04.2020 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Аналогично, качественная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 по ГВС предполагает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поставку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ГВ,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соответствующей по составу и свойствам, а также по температуре в точке </a:t>
            </a:r>
            <a:r>
              <a:rPr lang="ru-RU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водоразбора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требованиям законодательства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техническом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регулировании</a:t>
            </a: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СанПиН 2.1.3684-21</a:t>
            </a:r>
            <a:endParaRPr lang="ru-RU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211960" y="5517232"/>
            <a:ext cx="72008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301" y="5339992"/>
            <a:ext cx="1234440" cy="13944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04070" y="5382789"/>
            <a:ext cx="1832426" cy="13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925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094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аконодательство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водоснабжении и водоотведении допускает возможность отклонения показателей качества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 и ХВ в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отдельных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случаях</a:t>
            </a:r>
          </a:p>
          <a:p>
            <a:pPr lvl="0" algn="ctr"/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наличии у организации, осуществляющей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ХВС и ГВС,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согласованного 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территориальным органом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ФОИВ,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осуществляющего федеральный государственный санитарно-эпидемиологический надзор, плана мероприятий по приведению качества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 и ГВ в соответствие</a:t>
            </a:r>
          </a:p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установленными требованиями, разработанного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части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статьи 23 и частью 8 статьи 24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ФЗ-416 от 07.12.2011 «О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водоснабжении и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водоотведении», </a:t>
            </a:r>
          </a:p>
          <a:p>
            <a:pPr lvl="0"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реализации такого плана мероприятий допускается несоответствие качества поставляемой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 и ГВ установленным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требованиям в пределах, определенных таким планом мероприятий, за исключением показателей качества воды, характеризующих ее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безопасность</a:t>
            </a:r>
            <a:endParaRPr lang="ru-RU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Учитывая</a:t>
            </a:r>
            <a:r>
              <a:rPr lang="ru-RU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что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ЖК РФ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Правилами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354 </a:t>
            </a:r>
            <a:r>
              <a:rPr lang="ru-RU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регламентированы вопросы приведения качества питьевой и горячей воды в соответствие </a:t>
            </a:r>
            <a:endParaRPr lang="ru-RU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установленными требованиями, положения статей 23, 24 </a:t>
            </a:r>
            <a:r>
              <a:rPr lang="ru-RU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ФЗ-416 применимы </a:t>
            </a:r>
            <a:r>
              <a:rPr lang="ru-RU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к жилищным правоотношениям и подлежат учету </a:t>
            </a:r>
            <a:endParaRPr lang="ru-RU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применении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Приложения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к Правилам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354</a:t>
            </a:r>
            <a:endParaRPr lang="ru-RU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195833" y="2822733"/>
            <a:ext cx="72008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54480"/>
            <a:ext cx="2304256" cy="110352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28384" y="5792820"/>
            <a:ext cx="1026840" cy="102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185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8374530" y="6088005"/>
            <a:ext cx="769470" cy="64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Program Files\Microsoft Office\MEDIA\CAGCAT10\j023531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819" y="3717032"/>
            <a:ext cx="776151" cy="792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9587" y="-59914"/>
            <a:ext cx="914501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О ПРОДОЛЖИТЕЛЬНОСТИ ПЕРЕРЫВА В ГВС В СВЯЗИ С ПРОИЗВОДСТВОМ ЕЖЕГОДНЫХ РЕМОНТНЫХ И ПРОФИЛАКТИЧЕСКИХ РАБОТ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ЦЕНТРАЛИЗОВАННЫХ СЕТЯХ ИНЖЕНЕРНО-ТЕХНИЧЕСКОГО ОБЕСПЕЧЕНИЯ ГВС</a:t>
            </a:r>
          </a:p>
          <a:p>
            <a:pPr algn="ctr"/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Приложения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к Правилам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354: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перерыва в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ГВС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связи с производством ежегодных ремонтных и профилактических работ в централизованных сетях инженерно-технического обеспечения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ГВС осуществляется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требованиями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техническом регулировании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СанПиН 2.1.4.2496-09</a:t>
            </a:r>
          </a:p>
          <a:p>
            <a:pPr algn="ctr"/>
            <a:endParaRPr lang="ru-RU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СанПиН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2.1.4.2496-09 утратил силу в связи с изданием СанПиН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2.1.3684-21</a:t>
            </a:r>
          </a:p>
          <a:p>
            <a:pPr algn="ctr"/>
            <a:endParaRPr lang="ru-RU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СанПиН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2.1.4.2496-09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было установлено, что в период ежегодных профилактических ремонтов отключение систем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ГВС не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 превышать 14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суток</a:t>
            </a:r>
          </a:p>
          <a:p>
            <a:pPr algn="ctr"/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Действующий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СанПиН 2.1.3684-21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содержит аналогичных временных ограничений для периода ежегодных профилактических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ремонтов</a:t>
            </a:r>
          </a:p>
          <a:p>
            <a:pPr algn="ctr"/>
            <a:endParaRPr lang="ru-RU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5.1.5 Правил и норм технической эксплуатации жилищного фонда, утвержденных постановлением Госстроя Российской Федерации от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27.09.2003 № 170: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тепловых сетей, тепловых пунктов и систем теплопотребления следует производить одновременно в летнее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</a:t>
            </a:r>
          </a:p>
          <a:p>
            <a:pPr algn="ctr"/>
            <a:endParaRPr lang="ru-RU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Рекомендуемый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ремонта, связанный с прекращением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ГВС –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дней</a:t>
            </a:r>
          </a:p>
        </p:txBody>
      </p:sp>
      <p:pic>
        <p:nvPicPr>
          <p:cNvPr id="3077" name="Picture 5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4408" y="332656"/>
            <a:ext cx="797420" cy="76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\Microsoft Office\MEDIA\CAGCAT10\j028606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625450" cy="93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925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7384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каждом конкретном случае продолжительность ремонта 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устанавливается ОМСУ</a:t>
            </a:r>
          </a:p>
          <a:p>
            <a:pPr lvl="0" algn="ctr"/>
            <a:endParaRPr lang="ru-RU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Конкретные сроки вывода объектов централизованных систем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ГВС, </a:t>
            </a:r>
          </a:p>
          <a:p>
            <a:pPr lvl="0" algn="ctr"/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 числе водопроводных и тепловых сетей, в ремонт определяются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требованиями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раздела IV Правил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ГВС,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утвержденными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 РФ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29.07.2013 № 642, </a:t>
            </a:r>
          </a:p>
          <a:p>
            <a:pPr lvl="0" algn="ctr"/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Правилами вывода в ремонт и из эксплуатации источников тепловой энергии и тепловых сетей, утвержденными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 РФ от 06.09.2012 № 889</a:t>
            </a:r>
            <a:endParaRPr lang="ru-RU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ru-RU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Поскольку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жилищным законодательством рассматриваемый вопрос </a:t>
            </a:r>
            <a:endParaRPr lang="ru-RU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регламентируется, то названные выше правила применимы к жилищным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правоотношениям</a:t>
            </a:r>
          </a:p>
          <a:p>
            <a:pPr lvl="0" algn="ctr"/>
            <a:endParaRPr lang="ru-RU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образом, допустимая продолжительность перерыва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ГВС </a:t>
            </a:r>
          </a:p>
          <a:p>
            <a:pPr lvl="0"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связи с производством ежегодных ремонтных и профилактических работ составляет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дней,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в случае согласования поставщиком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ГВ/ТЭ </a:t>
            </a:r>
          </a:p>
          <a:p>
            <a:pPr lvl="0"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приготовления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 более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длительного срока вывода инженерных сетей </a:t>
            </a:r>
            <a:endParaRPr lang="ru-RU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ремонт,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он составляет согласованный с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ОМСУ период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отключения </a:t>
            </a:r>
            <a:endParaRPr lang="ru-RU" b="1" u="sng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ru-RU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ОМСУ обязан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организовать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ГВС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иными способами и, в случае согласования вывода в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ремонт/из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эксплуатации инженерных сетей, </a:t>
            </a:r>
            <a:endParaRPr lang="ru-RU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ОМСУ обязан </a:t>
            </a:r>
            <a:r>
              <a:rPr lang="ru-RU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организовать </a:t>
            </a:r>
            <a:r>
              <a:rPr lang="ru-RU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ГВС иными способами</a:t>
            </a:r>
            <a:endParaRPr lang="ru-RU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https://www.picgifs.com/job-graphics/job-graphics/office-worker/medewerkers03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6869" y="47682"/>
            <a:ext cx="554556" cy="80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wdesk.ru/_ph/42/2/54868745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8645822" y="111997"/>
            <a:ext cx="459631" cy="101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199" y="5873080"/>
            <a:ext cx="856452" cy="98492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34187" y="5805264"/>
            <a:ext cx="823269" cy="97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185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2008" y="-48881"/>
            <a:ext cx="9324528" cy="6948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5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О СНИЖЕНИИ ПЛАТЫ ЗА ГВС ПРИ ПРИМЕНЕНИИ ДВУХКОМПОНЕНТНЫХ ТАРИФОВ</a:t>
            </a:r>
          </a:p>
          <a:p>
            <a:pPr algn="ctr"/>
            <a:r>
              <a:rPr lang="ru-RU" sz="165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</a:t>
            </a:r>
            <a:r>
              <a:rPr lang="ru-RU" sz="165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ru-RU" sz="165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354:</a:t>
            </a:r>
          </a:p>
          <a:p>
            <a:pPr algn="ctr"/>
            <a:r>
              <a:rPr lang="ru-RU" sz="16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случае установления двухкомпонентных тарифов на </a:t>
            </a:r>
            <a:r>
              <a:rPr lang="ru-RU" sz="16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 размер </a:t>
            </a:r>
            <a:r>
              <a:rPr lang="ru-RU" sz="16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платы </a:t>
            </a:r>
            <a:endParaRPr lang="ru-RU" sz="165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6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коммунальную услугу по </a:t>
            </a:r>
            <a:r>
              <a:rPr lang="ru-RU" sz="16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ГВС рассчитывается</a:t>
            </a:r>
            <a:r>
              <a:rPr lang="ru-RU" sz="16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исходя из суммы стоимости компонента на </a:t>
            </a:r>
            <a:r>
              <a:rPr lang="ru-RU" sz="16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ХВ, </a:t>
            </a:r>
            <a:r>
              <a:rPr lang="ru-RU" sz="16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предназначенную для подогрева в целях предоставления коммунальной услуги по </a:t>
            </a:r>
            <a:r>
              <a:rPr lang="ru-RU" sz="16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ГВС/компонента </a:t>
            </a:r>
            <a:r>
              <a:rPr lang="ru-RU" sz="16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теплоноситель, являющегося составной частью тарифа на </a:t>
            </a:r>
            <a:r>
              <a:rPr lang="ru-RU" sz="16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 в </a:t>
            </a:r>
            <a:r>
              <a:rPr lang="ru-RU" sz="16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открытых системах </a:t>
            </a:r>
            <a:r>
              <a:rPr lang="ru-RU" sz="16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ТСН,</a:t>
            </a:r>
          </a:p>
          <a:p>
            <a:pPr algn="ctr"/>
            <a:r>
              <a:rPr lang="ru-RU" sz="16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5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стоимости компонента на </a:t>
            </a:r>
            <a:r>
              <a:rPr lang="ru-RU" sz="165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ТЭ, </a:t>
            </a:r>
            <a:r>
              <a:rPr lang="ru-RU" sz="165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используемую на подогрев </a:t>
            </a:r>
            <a:r>
              <a:rPr lang="ru-RU" sz="165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 </a:t>
            </a:r>
          </a:p>
          <a:p>
            <a:pPr algn="ctr"/>
            <a:r>
              <a:rPr lang="ru-RU" sz="165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5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целях предоставления коммунальной услуги по </a:t>
            </a:r>
            <a:r>
              <a:rPr lang="ru-RU" sz="165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ГВС</a:t>
            </a:r>
          </a:p>
          <a:p>
            <a:pPr algn="ctr"/>
            <a:endParaRPr lang="ru-RU" sz="165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5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5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 </a:t>
            </a:r>
            <a:r>
              <a:rPr lang="ru-RU" sz="165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установлении двухкомпонентных тарифов на </a:t>
            </a:r>
            <a:r>
              <a:rPr lang="ru-RU" sz="165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 ТЭ </a:t>
            </a:r>
            <a:r>
              <a:rPr lang="ru-RU" sz="165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5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 </a:t>
            </a:r>
            <a:r>
              <a:rPr lang="ru-RU" sz="165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являются самостоятельными слагаемыми платы за </a:t>
            </a:r>
            <a:r>
              <a:rPr lang="ru-RU" sz="165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ГВС, </a:t>
            </a:r>
            <a:r>
              <a:rPr lang="ru-RU" sz="165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которые могут рассчитываться раздельно </a:t>
            </a:r>
            <a:endParaRPr lang="ru-RU" sz="1650" b="1" u="sng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65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Требование </a:t>
            </a:r>
            <a:r>
              <a:rPr lang="ru-RU" sz="16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соответствии температуры воды относится к компоненту </a:t>
            </a:r>
            <a:r>
              <a:rPr lang="ru-RU" sz="16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 </a:t>
            </a:r>
          </a:p>
          <a:p>
            <a:pPr algn="ctr"/>
            <a:r>
              <a:rPr lang="ru-RU" sz="16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может быть предъявлено к качеству </a:t>
            </a:r>
            <a:r>
              <a:rPr lang="ru-RU" sz="16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</a:t>
            </a:r>
          </a:p>
          <a:p>
            <a:pPr algn="ctr"/>
            <a:endParaRPr lang="ru-RU" sz="165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о соответствии </a:t>
            </a:r>
            <a:r>
              <a:rPr lang="ru-RU" sz="16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состава и свойств воды установленным требованиям относится к компоненту </a:t>
            </a:r>
            <a:r>
              <a:rPr lang="ru-RU" sz="16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 и </a:t>
            </a:r>
            <a:r>
              <a:rPr lang="ru-RU" sz="16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может быть отнесено к качеству </a:t>
            </a:r>
            <a:r>
              <a:rPr lang="ru-RU" sz="16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 </a:t>
            </a:r>
            <a:r>
              <a:rPr lang="ru-RU" sz="16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составе </a:t>
            </a:r>
            <a:r>
              <a:rPr lang="ru-RU" sz="16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ГВС</a:t>
            </a:r>
            <a:endParaRPr lang="ru-RU" sz="165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65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5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65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каждый час подачи </a:t>
            </a:r>
            <a:r>
              <a:rPr lang="ru-RU" sz="165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ГВ, </a:t>
            </a:r>
            <a:r>
              <a:rPr lang="ru-RU" sz="165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температура которой в точке разбора ниже 40 °C, суммарно в течение расчетного периода оплата потребленной воды производится </a:t>
            </a:r>
            <a:endParaRPr lang="ru-RU" sz="165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5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65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тарифу за </a:t>
            </a:r>
            <a:r>
              <a:rPr lang="ru-RU" sz="165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</a:t>
            </a:r>
            <a:endParaRPr lang="ru-RU" sz="165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65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5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65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нарушении качества </a:t>
            </a:r>
            <a:r>
              <a:rPr lang="ru-RU" sz="165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ГВ снижению </a:t>
            </a:r>
            <a:r>
              <a:rPr lang="ru-RU" sz="165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подлежит размер платы в части того компонента, по которому допущено </a:t>
            </a:r>
            <a:r>
              <a:rPr lang="ru-RU" sz="165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отклонение</a:t>
            </a:r>
            <a:endParaRPr lang="ru-RU" sz="165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2" name="Picture 6" descr="https://animo2.ucoz.ru/_ph/14/2/64055289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484784"/>
            <a:ext cx="849680" cy="127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s://cdn.dribbble.com/users/1221640/screenshots/2778657/media/8d2afb6a50a3a850f8f57c50ce492402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373656"/>
            <a:ext cx="941312" cy="484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7185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951</Words>
  <Application>Microsoft Office PowerPoint</Application>
  <PresentationFormat>Экран (4:3)</PresentationFormat>
  <Paragraphs>100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 PC</dc:creator>
  <cp:lastModifiedBy>user</cp:lastModifiedBy>
  <cp:revision>82</cp:revision>
  <dcterms:created xsi:type="dcterms:W3CDTF">2020-06-12T12:08:50Z</dcterms:created>
  <dcterms:modified xsi:type="dcterms:W3CDTF">2022-12-23T07:31:21Z</dcterms:modified>
</cp:coreProperties>
</file>