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115" d="100"/>
          <a:sy n="115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67663.7</c:v>
                </c:pt>
                <c:pt idx="1">
                  <c:v>62236.2</c:v>
                </c:pt>
                <c:pt idx="2">
                  <c:v>56466.1</c:v>
                </c:pt>
                <c:pt idx="3">
                  <c:v>49299.8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C2-4568-9B67-C549E1C1CEF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C2-4568-9B67-C549E1C1CEF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C2-4568-9B67-C549E1C1CEF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C2-4568-9B67-C549E1C1CE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15800</c:v>
                </c:pt>
                <c:pt idx="1">
                  <c:v>7148.8</c:v>
                </c:pt>
                <c:pt idx="2">
                  <c:v>2485</c:v>
                </c:pt>
                <c:pt idx="3">
                  <c:v>14900.9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Культура, кинематография</c:v>
                </c:pt>
                <c:pt idx="5">
                  <c:v>Физическая культура и спорт</c:v>
                </c:pt>
                <c:pt idx="6">
                  <c:v>Межбюджетные трансферты общего характера из бюджетной системы РФ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20455.2</c:v>
                </c:pt>
                <c:pt idx="1">
                  <c:v>147</c:v>
                </c:pt>
                <c:pt idx="2">
                  <c:v>450</c:v>
                </c:pt>
                <c:pt idx="3">
                  <c:v>23608.400000000001</c:v>
                </c:pt>
                <c:pt idx="4">
                  <c:v>13950</c:v>
                </c:pt>
                <c:pt idx="5">
                  <c:v>2700</c:v>
                </c:pt>
                <c:pt idx="6">
                  <c:v>164</c:v>
                </c:pt>
                <c:pt idx="7">
                  <c:v>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 их бюджетной системы РФ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21316.9</c:v>
                </c:pt>
                <c:pt idx="1">
                  <c:v>147</c:v>
                </c:pt>
                <c:pt idx="2">
                  <c:v>450</c:v>
                </c:pt>
                <c:pt idx="3">
                  <c:v>16976.599999999999</c:v>
                </c:pt>
                <c:pt idx="4">
                  <c:v>13950</c:v>
                </c:pt>
                <c:pt idx="5">
                  <c:v>761.6</c:v>
                </c:pt>
                <c:pt idx="6">
                  <c:v>164</c:v>
                </c:pt>
                <c:pt idx="7">
                  <c:v>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 их бюджетной системы РФ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22370.2</c:v>
                </c:pt>
                <c:pt idx="1">
                  <c:v>147</c:v>
                </c:pt>
                <c:pt idx="2">
                  <c:v>450</c:v>
                </c:pt>
                <c:pt idx="3">
                  <c:v>8757</c:v>
                </c:pt>
                <c:pt idx="4">
                  <c:v>13950</c:v>
                </c:pt>
                <c:pt idx="5">
                  <c:v>761.6</c:v>
                </c:pt>
                <c:pt idx="6">
                  <c:v>164</c:v>
                </c:pt>
                <c:pt idx="7">
                  <c:v>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32,9%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4,3%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0,2 %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37,9 %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Национальная экономика  0,7%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22,4%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Социальная политика 1,2%</a:t>
          </a:r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МБТ 0,3</a:t>
          </a:r>
          <a:endParaRPr lang="ru-RU" sz="900" dirty="0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  <dgm:t>
        <a:bodyPr/>
        <a:lstStyle/>
        <a:p>
          <a:endParaRPr lang="ru-RU"/>
        </a:p>
      </dgm:t>
    </dgm:pt>
    <dgm:pt modelId="{C2406979-E8BA-4465-BC71-FB33630DD0D4}" type="pres">
      <dgm:prSet presAssocID="{9DDA30F1-98D2-4359-B233-ABBA2E88C44C}" presName="level" presStyleLbl="node1" presStyleIdx="0" presStyleCnt="8" custScaleX="10000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  <dgm:t>
        <a:bodyPr/>
        <a:lstStyle/>
        <a:p>
          <a:endParaRPr lang="ru-RU"/>
        </a:p>
      </dgm:t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  <dgm:t>
        <a:bodyPr/>
        <a:lstStyle/>
        <a:p>
          <a:endParaRPr lang="ru-RU"/>
        </a:p>
      </dgm:t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  <dgm:t>
        <a:bodyPr/>
        <a:lstStyle/>
        <a:p>
          <a:endParaRPr lang="ru-RU"/>
        </a:p>
      </dgm:t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  <dgm:t>
        <a:bodyPr/>
        <a:lstStyle/>
        <a:p>
          <a:endParaRPr lang="ru-RU"/>
        </a:p>
      </dgm:t>
    </dgm:pt>
    <dgm:pt modelId="{A0035297-718F-4E38-97D0-3A432A08B70C}" type="pres">
      <dgm:prSet presAssocID="{0F8CF0D2-52F8-43A6-99C6-FC6D771B8BBB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  <dgm:t>
        <a:bodyPr/>
        <a:lstStyle/>
        <a:p>
          <a:endParaRPr lang="ru-RU"/>
        </a:p>
      </dgm:t>
    </dgm:pt>
    <dgm:pt modelId="{78A9B915-B95D-429F-A438-B5E3D8E99534}" type="pres">
      <dgm:prSet presAssocID="{712C064F-A370-42AB-9EFF-4B824EEF4C61}" presName="level" presStyleLbl="node1" presStyleIdx="5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  <dgm:t>
        <a:bodyPr/>
        <a:lstStyle/>
        <a:p>
          <a:endParaRPr lang="ru-RU"/>
        </a:p>
      </dgm:t>
    </dgm:pt>
    <dgm:pt modelId="{C31FBC3A-5569-4B58-ABF0-DD2FBFB14B95}" type="pres">
      <dgm:prSet presAssocID="{982DA468-8AE9-470B-9426-842C032F8133}" presName="level" presStyleLbl="node1" presStyleIdx="6" presStyleCnt="8" custScaleX="112187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  <dgm:t>
        <a:bodyPr/>
        <a:lstStyle/>
        <a:p>
          <a:endParaRPr lang="ru-RU"/>
        </a:p>
      </dgm:t>
    </dgm:pt>
    <dgm:pt modelId="{9F797FD9-7F4D-4C4F-BB23-57DC153B6913}" type="pres">
      <dgm:prSet presAssocID="{6F75F408-2812-41A2-8CBB-7B69F24ADDFD}" presName="level" presStyleLbl="node1" presStyleIdx="7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0" y="56665"/>
          <a:ext cx="8229599" cy="55677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37,9 %</a:t>
          </a:r>
          <a:endParaRPr lang="ru-RU" sz="1950" kern="1200" dirty="0"/>
        </a:p>
      </dsp:txBody>
      <dsp:txXfrm rot="-10800000">
        <a:off x="1440180" y="56665"/>
        <a:ext cx="5349240" cy="556778"/>
      </dsp:txXfrm>
    </dsp:sp>
    <dsp:sp modelId="{EEE9C29A-2F30-460D-9437-364B33B69BB3}">
      <dsp:nvSpPr>
        <dsp:cNvPr id="0" name=""/>
        <dsp:cNvSpPr/>
      </dsp:nvSpPr>
      <dsp:spPr>
        <a:xfrm rot="10800000">
          <a:off x="492484" y="634606"/>
          <a:ext cx="7241697" cy="65533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32,9%</a:t>
          </a:r>
          <a:endParaRPr lang="ru-RU" sz="1600" kern="1200" dirty="0"/>
        </a:p>
      </dsp:txBody>
      <dsp:txXfrm rot="-10800000">
        <a:off x="1759781" y="634606"/>
        <a:ext cx="4707103" cy="655337"/>
      </dsp:txXfrm>
    </dsp:sp>
    <dsp:sp modelId="{51AB90DC-7651-4E8A-BFD5-1610676F07B8}">
      <dsp:nvSpPr>
        <dsp:cNvPr id="0" name=""/>
        <dsp:cNvSpPr/>
      </dsp:nvSpPr>
      <dsp:spPr>
        <a:xfrm rot="10800000">
          <a:off x="975559" y="1212115"/>
          <a:ext cx="6278481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22,4%</a:t>
          </a:r>
          <a:endParaRPr lang="ru-RU" kern="1200" dirty="0"/>
        </a:p>
      </dsp:txBody>
      <dsp:txXfrm rot="-10800000">
        <a:off x="2074293" y="1212115"/>
        <a:ext cx="4081012" cy="920934"/>
      </dsp:txXfrm>
    </dsp:sp>
    <dsp:sp modelId="{FBB40A3D-76FC-4A55-B0DF-1B6D00AE845B}">
      <dsp:nvSpPr>
        <dsp:cNvPr id="0" name=""/>
        <dsp:cNvSpPr/>
      </dsp:nvSpPr>
      <dsp:spPr>
        <a:xfrm rot="10800000">
          <a:off x="1716764" y="2133050"/>
          <a:ext cx="4796071" cy="5533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4,3%</a:t>
          </a:r>
          <a:endParaRPr lang="ru-RU" sz="1600" kern="1200" dirty="0"/>
        </a:p>
      </dsp:txBody>
      <dsp:txXfrm rot="-10800000">
        <a:off x="2556076" y="2133050"/>
        <a:ext cx="3117446" cy="553343"/>
      </dsp:txXfrm>
    </dsp:sp>
    <dsp:sp modelId="{A0035297-718F-4E38-97D0-3A432A08B70C}">
      <dsp:nvSpPr>
        <dsp:cNvPr id="0" name=""/>
        <dsp:cNvSpPr/>
      </dsp:nvSpPr>
      <dsp:spPr>
        <a:xfrm rot="10800000">
          <a:off x="2162117" y="2686393"/>
          <a:ext cx="3905365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1,2%</a:t>
          </a:r>
        </a:p>
      </dsp:txBody>
      <dsp:txXfrm rot="-10800000">
        <a:off x="2845556" y="2686393"/>
        <a:ext cx="2538487" cy="920934"/>
      </dsp:txXfrm>
    </dsp:sp>
    <dsp:sp modelId="{78A9B915-B95D-429F-A438-B5E3D8E99534}">
      <dsp:nvSpPr>
        <dsp:cNvPr id="0" name=""/>
        <dsp:cNvSpPr/>
      </dsp:nvSpPr>
      <dsp:spPr>
        <a:xfrm rot="10800000">
          <a:off x="2903322" y="3607328"/>
          <a:ext cx="2422954" cy="54824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Национальная экономика  0,7%</a:t>
          </a:r>
          <a:endParaRPr lang="ru-RU" sz="1400" kern="1200" dirty="0"/>
        </a:p>
      </dsp:txBody>
      <dsp:txXfrm rot="-10800000">
        <a:off x="3327339" y="3607328"/>
        <a:ext cx="1574920" cy="548241"/>
      </dsp:txXfrm>
    </dsp:sp>
    <dsp:sp modelId="{C31FBC3A-5569-4B58-ABF0-DD2FBFB14B95}">
      <dsp:nvSpPr>
        <dsp:cNvPr id="0" name=""/>
        <dsp:cNvSpPr/>
      </dsp:nvSpPr>
      <dsp:spPr>
        <a:xfrm rot="10800000">
          <a:off x="3250701" y="4155569"/>
          <a:ext cx="1728197" cy="53648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0,2 %</a:t>
          </a:r>
          <a:endParaRPr lang="ru-RU" sz="1000" kern="1200" dirty="0"/>
        </a:p>
      </dsp:txBody>
      <dsp:txXfrm rot="-10800000">
        <a:off x="3553135" y="4155569"/>
        <a:ext cx="1123328" cy="536481"/>
      </dsp:txXfrm>
    </dsp:sp>
    <dsp:sp modelId="{9F797FD9-7F4D-4C4F-BB23-57DC153B6913}">
      <dsp:nvSpPr>
        <dsp:cNvPr id="0" name=""/>
        <dsp:cNvSpPr/>
      </dsp:nvSpPr>
      <dsp:spPr>
        <a:xfrm rot="10800000">
          <a:off x="3782040" y="4692050"/>
          <a:ext cx="679070" cy="4205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МБТ 0,3</a:t>
          </a:r>
          <a:endParaRPr lang="ru-RU" sz="900" kern="1200" dirty="0"/>
        </a:p>
      </dsp:txBody>
      <dsp:txXfrm rot="-10800000">
        <a:off x="3782040" y="4692050"/>
        <a:ext cx="679070" cy="4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проекта бюджета на 2025-2027 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2025г.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553476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2026г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6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2027г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96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доход(ЕСХН)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2025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2026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2025-2027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2025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2026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2025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2026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813287"/>
              </p:ext>
            </p:extLst>
          </p:nvPr>
        </p:nvGraphicFramePr>
        <p:xfrm>
          <a:off x="251520" y="1124744"/>
          <a:ext cx="8352928" cy="520576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2024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2026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42 788,8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41 194,8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42 135,7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42 816,3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42 072,5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40 334,7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41 264,3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41 933,5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716,3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871,4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882,8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24 874,9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21 041,4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14 330,4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6 483,6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67 663,7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62 236,2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56 466,1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49 299,8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74 569,7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62 236,2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56 466,1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49 299,8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-6 906,0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6 906,0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5850"/>
              </p:ext>
            </p:extLst>
          </p:nvPr>
        </p:nvGraphicFramePr>
        <p:xfrm>
          <a:off x="323528" y="1052733"/>
          <a:ext cx="8712969" cy="493541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788,8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41 194,8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42 135,7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42 816,2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072,5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40 334,7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41 264,6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41 933,5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14 275,5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15 800,0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/>
                        </a:rPr>
                        <a:t> 729,6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17 398,8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14 275,5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15 800,0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/>
                        </a:rPr>
                        <a:t> 729,6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17 398,8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6 000,0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7 148,8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7 148,8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7 148,8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6 000,0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7 148,8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7 148,8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7 148,8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21 797,0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17 385,9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17 385,9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17 385,9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2 376,5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2 485,0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2 485,0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2 485,0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19 420,5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14 900,9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14 900,9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14 900,9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716,3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860,1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871,4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882,7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579,4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579,4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579,4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124,8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129,8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234726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6710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2025г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4592363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620099"/>
              </p:ext>
            </p:extLst>
          </p:nvPr>
        </p:nvGraphicFramePr>
        <p:xfrm>
          <a:off x="107506" y="1052737"/>
          <a:ext cx="8928991" cy="321072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2024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874,9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21 041,4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14 330,4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6 483,6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19 871,9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20 046,1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14 330,2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6 483,4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Дотации бюджетам сельских поселений на поддержку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мер по обеспечению сбалансированности бюджетов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1110,1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995,1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Иные межбюджетные трансферты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3892,7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256571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2025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2026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2027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2024г.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648359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703</Words>
  <Application>Microsoft Office PowerPoint</Application>
  <PresentationFormat>Экран (4:3)</PresentationFormat>
  <Paragraphs>231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Тема Office</vt:lpstr>
      <vt:lpstr>Формирование проекта бюджета на 2025-2027 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2025г.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2025 год и на плановый период 2026 и 2027 годов</vt:lpstr>
      <vt:lpstr>Структура расходов бюджета Зимовниковского сельского поселения в 2024г.</vt:lpstr>
      <vt:lpstr>Расходы бюджета Зимовниковского сельского поселения на 2025г.</vt:lpstr>
      <vt:lpstr>Расходы бюджета Зимовниковского сельского поселения на 2026г.</vt:lpstr>
      <vt:lpstr>Расходы бюджета Зимовниковского сельского поселения на 2027г.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155</cp:revision>
  <dcterms:created xsi:type="dcterms:W3CDTF">2013-09-11T11:57:32Z</dcterms:created>
  <dcterms:modified xsi:type="dcterms:W3CDTF">2024-11-27T12:24:51Z</dcterms:modified>
</cp:coreProperties>
</file>