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75" d="100"/>
          <a:sy n="75" d="100"/>
        </p:scale>
        <p:origin x="-8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51497.2</c:v>
                </c:pt>
                <c:pt idx="1">
                  <c:v>59278.6</c:v>
                </c:pt>
                <c:pt idx="2">
                  <c:v>31905.1</c:v>
                </c:pt>
                <c:pt idx="3">
                  <c:v>32116.400000000001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038592"/>
        <c:axId val="43040128"/>
      </c:barChart>
      <c:catAx>
        <c:axId val="430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040128"/>
        <c:crosses val="autoZero"/>
        <c:auto val="1"/>
        <c:lblAlgn val="ctr"/>
        <c:lblOffset val="100"/>
        <c:noMultiLvlLbl val="0"/>
      </c:catAx>
      <c:valAx>
        <c:axId val="4304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38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10289.6</c:v>
                </c:pt>
                <c:pt idx="1">
                  <c:v>2778.9</c:v>
                </c:pt>
                <c:pt idx="2">
                  <c:v>1677.6</c:v>
                </c:pt>
                <c:pt idx="3">
                  <c:v>4403.1000000000004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9962.6</c:v>
                </c:pt>
                <c:pt idx="1">
                  <c:v>290</c:v>
                </c:pt>
                <c:pt idx="2">
                  <c:v>1245</c:v>
                </c:pt>
                <c:pt idx="3">
                  <c:v>36979</c:v>
                </c:pt>
                <c:pt idx="4">
                  <c:v>40</c:v>
                </c:pt>
                <c:pt idx="5">
                  <c:v>52</c:v>
                </c:pt>
                <c:pt idx="6">
                  <c:v>8180</c:v>
                </c:pt>
                <c:pt idx="7">
                  <c:v>330</c:v>
                </c:pt>
                <c:pt idx="8">
                  <c:v>2200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10435.200000000001</c:v>
                </c:pt>
                <c:pt idx="1">
                  <c:v>290</c:v>
                </c:pt>
                <c:pt idx="2">
                  <c:v>870</c:v>
                </c:pt>
                <c:pt idx="3">
                  <c:v>10837.9</c:v>
                </c:pt>
                <c:pt idx="4">
                  <c:v>40</c:v>
                </c:pt>
                <c:pt idx="5">
                  <c:v>52</c:v>
                </c:pt>
                <c:pt idx="6">
                  <c:v>6850</c:v>
                </c:pt>
                <c:pt idx="7">
                  <c:v>330</c:v>
                </c:pt>
                <c:pt idx="8">
                  <c:v>2200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12754.7</c:v>
                </c:pt>
                <c:pt idx="1">
                  <c:v>290</c:v>
                </c:pt>
                <c:pt idx="2">
                  <c:v>870</c:v>
                </c:pt>
                <c:pt idx="3">
                  <c:v>8729.7000000000007</c:v>
                </c:pt>
                <c:pt idx="4">
                  <c:v>40</c:v>
                </c:pt>
                <c:pt idx="5">
                  <c:v>52</c:v>
                </c:pt>
                <c:pt idx="6">
                  <c:v>6850</c:v>
                </c:pt>
                <c:pt idx="7">
                  <c:v>330</c:v>
                </c:pt>
                <c:pt idx="8">
                  <c:v>2200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</a:t>
          </a:r>
          <a:r>
            <a:rPr lang="ru-RU" sz="1600" dirty="0" smtClean="0"/>
            <a:t>16,8 %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3,7%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</a:t>
          </a:r>
          <a:r>
            <a:rPr lang="ru-RU" sz="1200" dirty="0" smtClean="0"/>
            <a:t>деятельность</a:t>
          </a:r>
          <a:r>
            <a:rPr lang="ru-RU" sz="1000" dirty="0" smtClean="0"/>
            <a:t> </a:t>
          </a:r>
          <a:r>
            <a:rPr lang="ru-RU" sz="1000" dirty="0" smtClean="0"/>
            <a:t>0,5 </a:t>
          </a:r>
          <a:r>
            <a:rPr lang="ru-RU" sz="1000" dirty="0" smtClean="0"/>
            <a:t>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62,4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1200" dirty="0" smtClean="0"/>
            <a:t>Образование 0,1%</a:t>
          </a:r>
          <a:endParaRPr lang="ru-RU" sz="12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0,5%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13,8 %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8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4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5" presStyleCnt="8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6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F4669402-AD08-4C24-88FA-B7AC83F20B20}" srcId="{CDD6E540-69D0-4E4D-86F0-1A60EF0CF9B3}" destId="{F50B3DFB-348A-49C9-B544-3EF5C33D9CBF}" srcOrd="7" destOrd="0" parTransId="{64EBA4BA-5811-4F52-A711-94134FE5CDBB}" sibTransId="{1C16F913-06AC-475D-AD0E-81B301513390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6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5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4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3E130F5F-8150-4A37-AD44-60542DC5096E}" type="presParOf" srcId="{0CCD8F41-11DE-47AF-858C-1342650EFD02}" destId="{6CDD7B89-1A84-474C-8BCF-8A43DF5DBEEA}" srcOrd="4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5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6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7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56665"/>
          <a:ext cx="8052663" cy="55677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62,4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56665"/>
        <a:ext cx="5234231" cy="556778"/>
      </dsp:txXfrm>
    </dsp:sp>
    <dsp:sp modelId="{EEE9C29A-2F30-460D-9437-364B33B69BB3}">
      <dsp:nvSpPr>
        <dsp:cNvPr id="0" name=""/>
        <dsp:cNvSpPr/>
      </dsp:nvSpPr>
      <dsp:spPr>
        <a:xfrm rot="10800000">
          <a:off x="492484" y="634606"/>
          <a:ext cx="7241697" cy="65533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</a:t>
          </a:r>
          <a:r>
            <a:rPr lang="ru-RU" sz="1600" kern="1200" dirty="0" smtClean="0"/>
            <a:t>16,8 %</a:t>
          </a:r>
          <a:endParaRPr lang="ru-RU" sz="1600" kern="1200" dirty="0"/>
        </a:p>
      </dsp:txBody>
      <dsp:txXfrm rot="-10800000">
        <a:off x="1759781" y="634606"/>
        <a:ext cx="4707103" cy="655337"/>
      </dsp:txXfrm>
    </dsp:sp>
    <dsp:sp modelId="{51AB90DC-7651-4E8A-BFD5-1610676F07B8}">
      <dsp:nvSpPr>
        <dsp:cNvPr id="0" name=""/>
        <dsp:cNvSpPr/>
      </dsp:nvSpPr>
      <dsp:spPr>
        <a:xfrm rot="10800000">
          <a:off x="975559" y="1212115"/>
          <a:ext cx="6278481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13,8 %</a:t>
          </a:r>
          <a:endParaRPr lang="ru-RU" kern="1200" dirty="0"/>
        </a:p>
      </dsp:txBody>
      <dsp:txXfrm rot="-10800000">
        <a:off x="2074293" y="1212115"/>
        <a:ext cx="4081012" cy="920934"/>
      </dsp:txXfrm>
    </dsp:sp>
    <dsp:sp modelId="{FBB40A3D-76FC-4A55-B0DF-1B6D00AE845B}">
      <dsp:nvSpPr>
        <dsp:cNvPr id="0" name=""/>
        <dsp:cNvSpPr/>
      </dsp:nvSpPr>
      <dsp:spPr>
        <a:xfrm rot="10800000">
          <a:off x="1716764" y="2133050"/>
          <a:ext cx="4796071" cy="5533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3,7%</a:t>
          </a:r>
          <a:endParaRPr lang="ru-RU" sz="1600" kern="1200" dirty="0"/>
        </a:p>
      </dsp:txBody>
      <dsp:txXfrm rot="-10800000">
        <a:off x="2556076" y="2133050"/>
        <a:ext cx="3117446" cy="553343"/>
      </dsp:txXfrm>
    </dsp:sp>
    <dsp:sp modelId="{78A9B915-B95D-429F-A438-B5E3D8E99534}">
      <dsp:nvSpPr>
        <dsp:cNvPr id="0" name=""/>
        <dsp:cNvSpPr/>
      </dsp:nvSpPr>
      <dsp:spPr>
        <a:xfrm rot="10800000">
          <a:off x="2162117" y="2686393"/>
          <a:ext cx="3905365" cy="54824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0,5%</a:t>
          </a:r>
          <a:endParaRPr lang="ru-RU" sz="1400" kern="1200" dirty="0"/>
        </a:p>
      </dsp:txBody>
      <dsp:txXfrm rot="-10800000">
        <a:off x="2845556" y="2686393"/>
        <a:ext cx="2538487" cy="548241"/>
      </dsp:txXfrm>
    </dsp:sp>
    <dsp:sp modelId="{C31FBC3A-5569-4B58-ABF0-DD2FBFB14B95}">
      <dsp:nvSpPr>
        <dsp:cNvPr id="0" name=""/>
        <dsp:cNvSpPr/>
      </dsp:nvSpPr>
      <dsp:spPr>
        <a:xfrm rot="10800000">
          <a:off x="2603364" y="3234635"/>
          <a:ext cx="3022871" cy="53648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</a:t>
          </a:r>
          <a:r>
            <a:rPr lang="ru-RU" sz="1200" kern="1200" dirty="0" smtClean="0"/>
            <a:t>деятельность</a:t>
          </a:r>
          <a:r>
            <a:rPr lang="ru-RU" sz="1000" kern="1200" dirty="0" smtClean="0"/>
            <a:t> </a:t>
          </a:r>
          <a:r>
            <a:rPr lang="ru-RU" sz="1000" kern="1200" dirty="0" smtClean="0"/>
            <a:t>0,5 </a:t>
          </a:r>
          <a:r>
            <a:rPr lang="ru-RU" sz="1000" kern="1200" dirty="0" smtClean="0"/>
            <a:t>%</a:t>
          </a:r>
          <a:endParaRPr lang="ru-RU" sz="1000" kern="1200" dirty="0"/>
        </a:p>
      </dsp:txBody>
      <dsp:txXfrm rot="-10800000">
        <a:off x="3132366" y="3234635"/>
        <a:ext cx="1964866" cy="536481"/>
      </dsp:txXfrm>
    </dsp:sp>
    <dsp:sp modelId="{9F797FD9-7F4D-4C4F-BB23-57DC153B6913}">
      <dsp:nvSpPr>
        <dsp:cNvPr id="0" name=""/>
        <dsp:cNvSpPr/>
      </dsp:nvSpPr>
      <dsp:spPr>
        <a:xfrm rot="10800000">
          <a:off x="3053294" y="3784442"/>
          <a:ext cx="2166239" cy="4205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Образование 0,1%</a:t>
          </a:r>
          <a:endParaRPr lang="ru-RU" sz="1200" kern="1200" dirty="0"/>
        </a:p>
      </dsp:txBody>
      <dsp:txXfrm rot="-10800000">
        <a:off x="3432386" y="3784442"/>
        <a:ext cx="1408055" cy="420517"/>
      </dsp:txXfrm>
    </dsp:sp>
    <dsp:sp modelId="{B73A4EF0-20AD-47E5-BC68-BC13A9D700DF}">
      <dsp:nvSpPr>
        <dsp:cNvPr id="0" name=""/>
        <dsp:cNvSpPr/>
      </dsp:nvSpPr>
      <dsp:spPr>
        <a:xfrm rot="10800000">
          <a:off x="3373594" y="4191633"/>
          <a:ext cx="1482410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0,1%</a:t>
          </a:r>
          <a:endParaRPr lang="ru-RU" sz="1100" kern="1200" dirty="0"/>
        </a:p>
      </dsp:txBody>
      <dsp:txXfrm rot="-10800000">
        <a:off x="3373594" y="4191633"/>
        <a:ext cx="1482410" cy="920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2019г.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65401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8499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7456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 специалист </a:t>
            </a:r>
            <a:r>
              <a:rPr lang="ru-RU" dirty="0" smtClean="0"/>
              <a:t>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</a:t>
            </a:r>
            <a:r>
              <a:rPr lang="ru-RU" smtClean="0"/>
              <a:t>РФ №16 </a:t>
            </a:r>
            <a:r>
              <a:rPr lang="ru-RU" dirty="0" smtClean="0"/>
              <a:t>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Местный бюджет разработан </a:t>
            </a:r>
            <a:r>
              <a:rPr lang="ru-RU" dirty="0" smtClean="0"/>
              <a:t>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2019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2019-2021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 smtClean="0"/>
              <a:t>областного </a:t>
            </a:r>
            <a:r>
              <a:rPr lang="ru-RU" dirty="0" smtClean="0"/>
              <a:t>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2019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0267"/>
              </p:ext>
            </p:extLst>
          </p:nvPr>
        </p:nvGraphicFramePr>
        <p:xfrm>
          <a:off x="251520" y="1124744"/>
          <a:ext cx="8352928" cy="498101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2018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</a:t>
                      </a:r>
                      <a:endParaRPr lang="ru-RU" sz="1600" dirty="0">
                        <a:effectLst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24 </a:t>
                      </a:r>
                      <a:r>
                        <a:rPr lang="ru-RU" sz="1600" dirty="0" smtClean="0">
                          <a:effectLst/>
                        </a:rPr>
                        <a:t>611,8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59 278,6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31 905,1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32 116,4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</a:t>
                      </a:r>
                      <a:r>
                        <a:rPr lang="ru-RU" sz="1600" dirty="0" smtClean="0">
                          <a:effectLst/>
                        </a:rPr>
                        <a:t>778,6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19 149,2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19 906,2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20 600,2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122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432,6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451,0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470,6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26885,4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36 696,8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11 547,9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11 045,6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51 497,2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59 278,6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31 905,1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32 116,4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54 193,9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59 278,6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31 905,1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32 116,4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-2 696,7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2 696,7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684575"/>
              </p:ext>
            </p:extLst>
          </p:nvPr>
        </p:nvGraphicFramePr>
        <p:xfrm>
          <a:off x="323528" y="1052733"/>
          <a:ext cx="8712969" cy="466697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 </a:t>
                      </a:r>
                      <a:r>
                        <a:rPr lang="ru-RU" sz="1200" dirty="0" smtClean="0">
                          <a:effectLst/>
                        </a:rPr>
                        <a:t>611,8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</a:t>
                      </a:r>
                      <a:r>
                        <a:rPr lang="ru-RU" sz="1200" dirty="0" smtClean="0">
                          <a:effectLst/>
                        </a:rPr>
                        <a:t>581,8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21 070,8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60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 </a:t>
                      </a:r>
                      <a:r>
                        <a:rPr lang="ru-RU" sz="1200" dirty="0" smtClean="0">
                          <a:effectLst/>
                        </a:rPr>
                        <a:t>778,6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906,2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20 600,2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10 289.6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11 046.6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11 740.6</a:t>
                      </a:r>
                    </a:p>
                  </a:txBody>
                  <a:tcPr marL="9525" marR="9525" marT="9525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10 289.6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11 046.6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11 740.6</a:t>
                      </a:r>
                    </a:p>
                  </a:txBody>
                  <a:tcPr marL="9525" marR="9525" marT="9525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2 778.9</a:t>
                      </a:r>
                    </a:p>
                  </a:txBody>
                  <a:tcPr marL="9525" marR="9525" marT="9525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9 600,0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6 080.7</a:t>
                      </a:r>
                    </a:p>
                  </a:txBody>
                  <a:tcPr marL="9525" marR="9525" marT="9525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</a:t>
                      </a:r>
                      <a:r>
                        <a:rPr lang="ru-RU" sz="1200" dirty="0" smtClean="0">
                          <a:effectLst/>
                        </a:rPr>
                        <a:t>950,0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 </a:t>
                      </a:r>
                      <a:r>
                        <a:rPr lang="ru-RU" sz="1200" dirty="0" smtClean="0">
                          <a:effectLst/>
                        </a:rPr>
                        <a:t>183,7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4 403.1</a:t>
                      </a:r>
                    </a:p>
                  </a:txBody>
                  <a:tcPr marL="9525" marR="9525" marT="9525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833,2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432,6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451,0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470,6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262.7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273.2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528,7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542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2019г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37902008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647700"/>
              </p:ext>
            </p:extLst>
          </p:nvPr>
        </p:nvGraphicFramePr>
        <p:xfrm>
          <a:off x="107506" y="1052737"/>
          <a:ext cx="8928991" cy="446449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2018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 бюджет, </a:t>
                      </a:r>
                      <a:r>
                        <a:rPr lang="ru-RU" sz="1200" b="1" dirty="0" smtClean="0">
                          <a:effectLst/>
                        </a:rPr>
                        <a:t>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26 885,4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36 696,8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11 547,6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11 045,6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099,0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spc="-6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spc="-6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200" spc="-6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188,5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spc="-6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spc="-6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200" spc="-6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547,7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spc="-6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spc="-6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200" spc="-6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045,4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346985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2 500,0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19 508,1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2019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2020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2021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2019г.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974878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767</Words>
  <Application>Microsoft Office PowerPoint</Application>
  <PresentationFormat>Экран (4:3)</PresentationFormat>
  <Paragraphs>249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2019г.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2019 год и на плановый период 2020 и 2021 годов</vt:lpstr>
      <vt:lpstr>Структура расходов бюджета Зимовниковского сельского поселения в 2019г.</vt:lpstr>
      <vt:lpstr>Расходы бюджета Зимовниковского сельского поселения на 2019г.</vt:lpstr>
      <vt:lpstr>Расходы бюджета Зимовниковского сельского поселения на 2020г.</vt:lpstr>
      <vt:lpstr>Расходы бюджета Зимовниковского сельского поселения на 2021г.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127</cp:revision>
  <dcterms:created xsi:type="dcterms:W3CDTF">2013-09-11T11:57:32Z</dcterms:created>
  <dcterms:modified xsi:type="dcterms:W3CDTF">2019-01-22T10:51:45Z</dcterms:modified>
</cp:coreProperties>
</file>