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75" d="100"/>
          <a:sy n="75" d="100"/>
        </p:scale>
        <p:origin x="-8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50005.2</c:v>
                </c:pt>
                <c:pt idx="1">
                  <c:v>43267.6</c:v>
                </c:pt>
                <c:pt idx="2">
                  <c:v>43544.4</c:v>
                </c:pt>
                <c:pt idx="3">
                  <c:v>44255.6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087808"/>
        <c:axId val="26089344"/>
      </c:barChart>
      <c:catAx>
        <c:axId val="2608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089344"/>
        <c:crosses val="autoZero"/>
        <c:auto val="1"/>
        <c:lblAlgn val="ctr"/>
        <c:lblOffset val="100"/>
        <c:noMultiLvlLbl val="0"/>
      </c:catAx>
      <c:valAx>
        <c:axId val="2608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8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10289.6</c:v>
                </c:pt>
                <c:pt idx="1">
                  <c:v>2778.9</c:v>
                </c:pt>
                <c:pt idx="2">
                  <c:v>1677.6</c:v>
                </c:pt>
                <c:pt idx="3">
                  <c:v>4403.1000000000004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9420.2000000000007</c:v>
                </c:pt>
                <c:pt idx="1">
                  <c:v>290</c:v>
                </c:pt>
                <c:pt idx="2">
                  <c:v>1245</c:v>
                </c:pt>
                <c:pt idx="3">
                  <c:v>21800.9</c:v>
                </c:pt>
                <c:pt idx="4">
                  <c:v>40</c:v>
                </c:pt>
                <c:pt idx="5">
                  <c:v>52</c:v>
                </c:pt>
                <c:pt idx="6">
                  <c:v>7889.5</c:v>
                </c:pt>
                <c:pt idx="7">
                  <c:v>2200</c:v>
                </c:pt>
                <c:pt idx="8">
                  <c:v>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10373.700000000001</c:v>
                </c:pt>
                <c:pt idx="1">
                  <c:v>290</c:v>
                </c:pt>
                <c:pt idx="2">
                  <c:v>870</c:v>
                </c:pt>
                <c:pt idx="3">
                  <c:v>22638.7</c:v>
                </c:pt>
                <c:pt idx="4">
                  <c:v>40</c:v>
                </c:pt>
                <c:pt idx="5">
                  <c:v>52</c:v>
                </c:pt>
                <c:pt idx="6">
                  <c:v>6750</c:v>
                </c:pt>
                <c:pt idx="7">
                  <c:v>330</c:v>
                </c:pt>
                <c:pt idx="8">
                  <c:v>2200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11362.7</c:v>
                </c:pt>
                <c:pt idx="1">
                  <c:v>290</c:v>
                </c:pt>
                <c:pt idx="2">
                  <c:v>870</c:v>
                </c:pt>
                <c:pt idx="3">
                  <c:v>22360.9</c:v>
                </c:pt>
                <c:pt idx="4">
                  <c:v>40</c:v>
                </c:pt>
                <c:pt idx="5">
                  <c:v>52</c:v>
                </c:pt>
                <c:pt idx="6">
                  <c:v>6750</c:v>
                </c:pt>
                <c:pt idx="7">
                  <c:v>330</c:v>
                </c:pt>
                <c:pt idx="8">
                  <c:v>2200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21,0%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5,0%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1,0 %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50,0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0,8%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</a:t>
          </a:r>
          <a:r>
            <a:rPr lang="ru-RU" sz="1100" dirty="0" smtClean="0"/>
            <a:t>0,1%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32D4CC70-EC26-483F-8F0F-CECDA8D58C3A}">
      <dgm:prSet custT="1"/>
      <dgm:spPr/>
      <dgm:t>
        <a:bodyPr/>
        <a:lstStyle/>
        <a:p>
          <a:r>
            <a:rPr lang="ru-RU" sz="1600" dirty="0" err="1" smtClean="0"/>
            <a:t>НаОбщегосударственные</a:t>
          </a:r>
          <a:r>
            <a:rPr lang="ru-RU" sz="1600" dirty="0" smtClean="0"/>
            <a:t> вопросы </a:t>
          </a:r>
          <a:endParaRPr lang="ru-RU" sz="1600" dirty="0"/>
        </a:p>
      </dgm:t>
    </dgm:pt>
    <dgm:pt modelId="{B5DD8BB1-AD77-44B7-9130-83146C4134DA}" type="parTrans" cxnId="{95F4A61F-7D6D-45C3-9759-E260DF39A18B}">
      <dgm:prSet/>
      <dgm:spPr/>
      <dgm:t>
        <a:bodyPr/>
        <a:lstStyle/>
        <a:p>
          <a:endParaRPr lang="ru-RU"/>
        </a:p>
      </dgm:t>
    </dgm:pt>
    <dgm:pt modelId="{89A1420C-C19C-4903-B8DA-8AC02B090D5E}" type="sibTrans" cxnId="{95F4A61F-7D6D-45C3-9759-E260DF39A18B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</a:t>
          </a:r>
          <a:r>
            <a:rPr lang="ru-RU" sz="1600" dirty="0" smtClean="0"/>
            <a:t>, кинематография </a:t>
          </a:r>
          <a:r>
            <a:rPr lang="ru-RU" sz="1600" dirty="0" smtClean="0"/>
            <a:t>18,0%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экономика 2,0%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10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10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10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DB987-A438-49BC-BC0E-076E2EF87C00}" type="pres">
      <dgm:prSet presAssocID="{32D4CC70-EC26-483F-8F0F-CECDA8D58C3A}" presName="Name8" presStyleCnt="0"/>
      <dgm:spPr/>
    </dgm:pt>
    <dgm:pt modelId="{AC40D805-336D-4907-9ADB-78727CCC38AF}" type="pres">
      <dgm:prSet presAssocID="{32D4CC70-EC26-483F-8F0F-CECDA8D58C3A}" presName="level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E9869-7607-4FB0-88CC-9DADB589BD67}" type="pres">
      <dgm:prSet presAssocID="{32D4CC70-EC26-483F-8F0F-CECDA8D58C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6" presStyleCnt="10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7" presStyleCnt="10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8" presStyleCnt="10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F4669402-AD08-4C24-88FA-B7AC83F20B20}" srcId="{CDD6E540-69D0-4E4D-86F0-1A60EF0CF9B3}" destId="{F50B3DFB-348A-49C9-B544-3EF5C33D9CBF}" srcOrd="9" destOrd="0" parTransId="{64EBA4BA-5811-4F52-A711-94134FE5CDBB}" sibTransId="{1C16F913-06AC-475D-AD0E-81B301513390}"/>
    <dgm:cxn modelId="{ABE74D89-F493-46A2-8519-38FCE8B8F884}" srcId="{CDD6E540-69D0-4E4D-86F0-1A60EF0CF9B3}" destId="{0F8CF0D2-52F8-43A6-99C6-FC6D771B8BBB}" srcOrd="5" destOrd="0" parTransId="{4507A91D-9694-4F9B-A7D1-C1DE0D5F0520}" sibTransId="{98F3D190-326E-4061-B420-BD22B4C4A6F5}"/>
    <dgm:cxn modelId="{29DEBF28-58B1-488E-A538-548EE8C2C7FE}" type="presOf" srcId="{32D4CC70-EC26-483F-8F0F-CECDA8D58C3A}" destId="{AC40D805-336D-4907-9ADB-78727CCC38AF}" srcOrd="0" destOrd="0" presId="urn:microsoft.com/office/officeart/2005/8/layout/pyramid3"/>
    <dgm:cxn modelId="{47B3EFE1-3D0E-4E7A-90F9-9922AE1D6649}" srcId="{CDD6E540-69D0-4E4D-86F0-1A60EF0CF9B3}" destId="{982DA468-8AE9-470B-9426-842C032F8133}" srcOrd="7" destOrd="0" parTransId="{BE665038-B30E-4A2C-A46B-75D772E3DBE9}" sibTransId="{64D4E8EE-81F2-4F8A-9086-0258AACFA480}"/>
    <dgm:cxn modelId="{4B86D60F-3D1E-4E1F-A2F3-2EE1F5E1CBA3}" srcId="{CDD6E540-69D0-4E4D-86F0-1A60EF0CF9B3}" destId="{712C064F-A370-42AB-9EFF-4B824EEF4C61}" srcOrd="6" destOrd="0" parTransId="{18C1983D-0874-448F-8426-25671484AA2F}" sibTransId="{80D8EC75-BACA-41E1-A54D-C2AE644819FB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5F4A61F-7D6D-45C3-9759-E260DF39A18B}" srcId="{CDD6E540-69D0-4E4D-86F0-1A60EF0CF9B3}" destId="{32D4CC70-EC26-483F-8F0F-CECDA8D58C3A}" srcOrd="4" destOrd="0" parTransId="{B5DD8BB1-AD77-44B7-9130-83146C4134DA}" sibTransId="{89A1420C-C19C-4903-B8DA-8AC02B090D5E}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B4944243-B75C-4310-9A0A-A22DAAEBB008}" type="presOf" srcId="{32D4CC70-EC26-483F-8F0F-CECDA8D58C3A}" destId="{179E9869-7607-4FB0-88CC-9DADB589BD67}" srcOrd="1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00DCFA35-98C2-4528-AEAD-E37837F87F48}" srcId="{CDD6E540-69D0-4E4D-86F0-1A60EF0CF9B3}" destId="{6F75F408-2812-41A2-8CBB-7B69F24ADDFD}" srcOrd="8" destOrd="0" parTransId="{F6FE0BB8-D7B1-4CA9-8108-75B437313692}" sibTransId="{470583CB-42A2-44F9-B0A1-91E295F7069E}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ABA54B5-60C6-44F1-B4F3-564FBE943725}" type="presParOf" srcId="{0CCD8F41-11DE-47AF-858C-1342650EFD02}" destId="{3F7DB987-A438-49BC-BC0E-076E2EF87C00}" srcOrd="4" destOrd="0" presId="urn:microsoft.com/office/officeart/2005/8/layout/pyramid3"/>
    <dgm:cxn modelId="{38468B0A-BAA0-48C5-A176-39FD93955597}" type="presParOf" srcId="{3F7DB987-A438-49BC-BC0E-076E2EF87C00}" destId="{AC40D805-336D-4907-9ADB-78727CCC38AF}" srcOrd="0" destOrd="0" presId="urn:microsoft.com/office/officeart/2005/8/layout/pyramid3"/>
    <dgm:cxn modelId="{7976ABDD-5793-4B49-8311-CA8CA3F688EB}" type="presParOf" srcId="{3F7DB987-A438-49BC-BC0E-076E2EF87C00}" destId="{179E9869-7607-4FB0-88CC-9DADB589BD67}" srcOrd="1" destOrd="0" presId="urn:microsoft.com/office/officeart/2005/8/layout/pyramid3"/>
    <dgm:cxn modelId="{B52A5D79-9349-4E02-8AEF-39E7CD6A0466}" type="presParOf" srcId="{0CCD8F41-11DE-47AF-858C-1342650EFD02}" destId="{44AB150C-EFA9-43E6-A7D3-49B9CF1F733B}" srcOrd="5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6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7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8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9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41657"/>
          <a:ext cx="8052663" cy="40931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50,0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41657"/>
        <a:ext cx="5234231" cy="409316"/>
      </dsp:txXfrm>
    </dsp:sp>
    <dsp:sp modelId="{EEE9C29A-2F30-460D-9437-364B33B69BB3}">
      <dsp:nvSpPr>
        <dsp:cNvPr id="0" name=""/>
        <dsp:cNvSpPr/>
      </dsp:nvSpPr>
      <dsp:spPr>
        <a:xfrm rot="10800000">
          <a:off x="375237" y="466532"/>
          <a:ext cx="7476096" cy="48177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21,0%</a:t>
          </a:r>
          <a:endParaRPr lang="ru-RU" sz="1600" kern="1200" dirty="0"/>
        </a:p>
      </dsp:txBody>
      <dsp:txXfrm rot="-10800000">
        <a:off x="1683554" y="466532"/>
        <a:ext cx="4859462" cy="481772"/>
      </dsp:txXfrm>
    </dsp:sp>
    <dsp:sp modelId="{51AB90DC-7651-4E8A-BFD5-1610676F07B8}">
      <dsp:nvSpPr>
        <dsp:cNvPr id="0" name=""/>
        <dsp:cNvSpPr/>
      </dsp:nvSpPr>
      <dsp:spPr>
        <a:xfrm rot="10800000">
          <a:off x="717184" y="891089"/>
          <a:ext cx="6795231" cy="67702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</a:t>
          </a:r>
          <a:r>
            <a:rPr lang="ru-RU" sz="1600" kern="1200" dirty="0" smtClean="0"/>
            <a:t>, кинематография </a:t>
          </a:r>
          <a:r>
            <a:rPr lang="ru-RU" sz="1600" kern="1200" dirty="0" smtClean="0"/>
            <a:t>18,0%</a:t>
          </a:r>
          <a:endParaRPr lang="ru-RU" kern="1200" dirty="0"/>
        </a:p>
      </dsp:txBody>
      <dsp:txXfrm rot="-10800000">
        <a:off x="1906349" y="891089"/>
        <a:ext cx="4416900" cy="677026"/>
      </dsp:txXfrm>
    </dsp:sp>
    <dsp:sp modelId="{FBB40A3D-76FC-4A55-B0DF-1B6D00AE845B}">
      <dsp:nvSpPr>
        <dsp:cNvPr id="0" name=""/>
        <dsp:cNvSpPr/>
      </dsp:nvSpPr>
      <dsp:spPr>
        <a:xfrm rot="10800000">
          <a:off x="1262082" y="1568115"/>
          <a:ext cx="5705434" cy="40679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5,0%</a:t>
          </a:r>
          <a:endParaRPr lang="ru-RU" sz="1600" kern="1200" dirty="0"/>
        </a:p>
      </dsp:txBody>
      <dsp:txXfrm rot="-10800000">
        <a:off x="2260533" y="1568115"/>
        <a:ext cx="3708532" cy="406791"/>
      </dsp:txXfrm>
    </dsp:sp>
    <dsp:sp modelId="{AC40D805-336D-4907-9ADB-78727CCC38AF}">
      <dsp:nvSpPr>
        <dsp:cNvPr id="0" name=""/>
        <dsp:cNvSpPr/>
      </dsp:nvSpPr>
      <dsp:spPr>
        <a:xfrm rot="10800000">
          <a:off x="1589484" y="1974907"/>
          <a:ext cx="5050630" cy="67702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НаОбщегосударственные</a:t>
          </a:r>
          <a:r>
            <a:rPr lang="ru-RU" sz="1600" kern="1200" dirty="0" smtClean="0"/>
            <a:t> вопросы </a:t>
          </a:r>
          <a:endParaRPr lang="ru-RU" sz="1600" kern="1200" dirty="0"/>
        </a:p>
      </dsp:txBody>
      <dsp:txXfrm rot="-10800000">
        <a:off x="2473345" y="1974907"/>
        <a:ext cx="3282909" cy="677026"/>
      </dsp:txXfrm>
    </dsp:sp>
    <dsp:sp modelId="{A0035297-718F-4E38-97D0-3A432A08B70C}">
      <dsp:nvSpPr>
        <dsp:cNvPr id="0" name=""/>
        <dsp:cNvSpPr/>
      </dsp:nvSpPr>
      <dsp:spPr>
        <a:xfrm rot="10800000">
          <a:off x="2134383" y="2651934"/>
          <a:ext cx="3960833" cy="67702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экономика 2,0%</a:t>
          </a:r>
          <a:endParaRPr lang="ru-RU" sz="1600" kern="1200" dirty="0" smtClean="0"/>
        </a:p>
      </dsp:txBody>
      <dsp:txXfrm rot="-10800000">
        <a:off x="2827529" y="2651934"/>
        <a:ext cx="2574541" cy="677026"/>
      </dsp:txXfrm>
    </dsp:sp>
    <dsp:sp modelId="{78A9B915-B95D-429F-A438-B5E3D8E99534}">
      <dsp:nvSpPr>
        <dsp:cNvPr id="0" name=""/>
        <dsp:cNvSpPr/>
      </dsp:nvSpPr>
      <dsp:spPr>
        <a:xfrm rot="10800000">
          <a:off x="2679281" y="3328961"/>
          <a:ext cx="2871036" cy="403040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0,8%</a:t>
          </a:r>
          <a:endParaRPr lang="ru-RU" sz="1400" kern="1200" dirty="0"/>
        </a:p>
      </dsp:txBody>
      <dsp:txXfrm rot="-10800000">
        <a:off x="3181713" y="3328961"/>
        <a:ext cx="1866173" cy="403040"/>
      </dsp:txXfrm>
    </dsp:sp>
    <dsp:sp modelId="{C31FBC3A-5569-4B58-ABF0-DD2FBFB14B95}">
      <dsp:nvSpPr>
        <dsp:cNvPr id="0" name=""/>
        <dsp:cNvSpPr/>
      </dsp:nvSpPr>
      <dsp:spPr>
        <a:xfrm rot="10800000">
          <a:off x="3003665" y="3732001"/>
          <a:ext cx="2222269" cy="394395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1,0 %</a:t>
          </a:r>
          <a:endParaRPr lang="ru-RU" sz="1000" kern="1200" dirty="0"/>
        </a:p>
      </dsp:txBody>
      <dsp:txXfrm rot="-10800000">
        <a:off x="3392562" y="3732001"/>
        <a:ext cx="1444475" cy="394395"/>
      </dsp:txXfrm>
    </dsp:sp>
    <dsp:sp modelId="{9F797FD9-7F4D-4C4F-BB23-57DC153B6913}">
      <dsp:nvSpPr>
        <dsp:cNvPr id="0" name=""/>
        <dsp:cNvSpPr/>
      </dsp:nvSpPr>
      <dsp:spPr>
        <a:xfrm rot="10800000">
          <a:off x="3334432" y="4136193"/>
          <a:ext cx="1592515" cy="30914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Образование 0,1%</a:t>
          </a:r>
          <a:endParaRPr lang="ru-RU" sz="900" kern="1200" dirty="0"/>
        </a:p>
      </dsp:txBody>
      <dsp:txXfrm rot="-10800000">
        <a:off x="3613122" y="4136193"/>
        <a:ext cx="1035134" cy="309143"/>
      </dsp:txXfrm>
    </dsp:sp>
    <dsp:sp modelId="{B73A4EF0-20AD-47E5-BC68-BC13A9D700DF}">
      <dsp:nvSpPr>
        <dsp:cNvPr id="0" name=""/>
        <dsp:cNvSpPr/>
      </dsp:nvSpPr>
      <dsp:spPr>
        <a:xfrm rot="10800000">
          <a:off x="3569901" y="4435541"/>
          <a:ext cx="1089796" cy="67702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</a:t>
          </a:r>
          <a:r>
            <a:rPr lang="ru-RU" sz="1100" kern="1200" dirty="0" smtClean="0"/>
            <a:t>0,1%</a:t>
          </a:r>
          <a:endParaRPr lang="ru-RU" sz="1100" kern="1200" dirty="0"/>
        </a:p>
      </dsp:txBody>
      <dsp:txXfrm rot="-10800000">
        <a:off x="3569901" y="4435541"/>
        <a:ext cx="1089796" cy="677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2019г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690325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2020г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1481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2021г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581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</a:t>
            </a:r>
            <a:r>
              <a:rPr lang="ru-RU" smtClean="0"/>
              <a:t>РФ </a:t>
            </a:r>
            <a:r>
              <a:rPr lang="ru-RU" smtClean="0"/>
              <a:t>№16 </a:t>
            </a:r>
            <a:r>
              <a:rPr lang="ru-RU" dirty="0" smtClean="0"/>
              <a:t>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2019 </a:t>
            </a:r>
            <a:r>
              <a:rPr lang="ru-RU" dirty="0" smtClean="0"/>
              <a:t>год </a:t>
            </a:r>
            <a:r>
              <a:rPr lang="ru-RU" dirty="0"/>
              <a:t>и на плановый 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2019-2021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2019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2019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583107"/>
              </p:ext>
            </p:extLst>
          </p:nvPr>
        </p:nvGraphicFramePr>
        <p:xfrm>
          <a:off x="251520" y="1124744"/>
          <a:ext cx="8352928" cy="498101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23 611,8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19 556,2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20 326,4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21 034,8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23 244,9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906,2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600,2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122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366,9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407,0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420,2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434,6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26393,4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23 685,8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23 189,8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23 189,8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50 005,2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43 267,6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43 544,4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44 255,6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52 701,9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43 267,6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43 544,4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44 255,6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-2 696,7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2 696,7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946007"/>
              </p:ext>
            </p:extLst>
          </p:nvPr>
        </p:nvGraphicFramePr>
        <p:xfrm>
          <a:off x="323528" y="1052733"/>
          <a:ext cx="8712969" cy="466697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/>
                <a:gridCol w="3837421"/>
                <a:gridCol w="806756"/>
                <a:gridCol w="765328"/>
                <a:gridCol w="668216"/>
                <a:gridCol w="744699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04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23 611,8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</a:t>
                      </a:r>
                      <a:r>
                        <a:rPr lang="ru-RU" sz="1200" dirty="0" smtClean="0">
                          <a:effectLst/>
                        </a:rPr>
                        <a:t>556,2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20 326,4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21034,8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60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23 244,9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19 467,1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19 513,4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20 325,8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93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</a:t>
                      </a:r>
                      <a:r>
                        <a:rPr lang="ru-RU" sz="1200" dirty="0" smtClean="0">
                          <a:effectLst/>
                        </a:rPr>
                        <a:t>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10 289.6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11 046.6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11 740.6</a:t>
                      </a:r>
                    </a:p>
                  </a:txBody>
                  <a:tcPr marL="9525" marR="9525" marT="9525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</a:t>
                      </a:r>
                      <a:r>
                        <a:rPr lang="ru-RU" sz="1200" dirty="0" smtClean="0">
                          <a:effectLst/>
                        </a:rPr>
                        <a:t>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10 289.6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11 046.6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11 740.6</a:t>
                      </a:r>
                    </a:p>
                  </a:txBody>
                  <a:tcPr marL="9525" marR="9525" marT="9525" marB="0" anchor="ctr"/>
                </a:tc>
              </a:tr>
              <a:tr h="220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9 600,0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6 080.7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6 080.7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6 080.7</a:t>
                      </a:r>
                    </a:p>
                  </a:txBody>
                  <a:tcPr marL="9525" marR="9525" marT="9525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2 600,0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7 000,0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4 403.1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4 403.1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4 403.1</a:t>
                      </a:r>
                    </a:p>
                  </a:txBody>
                  <a:tcPr marL="9525" marR="9525" marT="9525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366,9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407.0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420.2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434.6</a:t>
                      </a:r>
                    </a:p>
                  </a:txBody>
                  <a:tcPr marL="9525" marR="9525" marT="9525" marB="0" anchor="ctr"/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262.7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273.2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8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697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2019г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38738093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587636"/>
              </p:ext>
            </p:extLst>
          </p:nvPr>
        </p:nvGraphicFramePr>
        <p:xfrm>
          <a:off x="107506" y="1052737"/>
          <a:ext cx="8928991" cy="45142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/>
                <a:gridCol w="1037638"/>
                <a:gridCol w="965137"/>
                <a:gridCol w="847328"/>
                <a:gridCol w="917888"/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2018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26393,4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21 012,0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16 172,8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14 703,3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17 099,0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099,0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17 783,0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17 783,0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346985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из </a:t>
                      </a:r>
                      <a:r>
                        <a:rPr lang="ru-RU" sz="1400" dirty="0" smtClean="0">
                          <a:effectLst/>
                        </a:rPr>
                        <a:t>бюджетов </a:t>
                      </a:r>
                      <a:r>
                        <a:rPr lang="ru-RU" sz="1400" dirty="0">
                          <a:effectLst/>
                        </a:rPr>
                        <a:t>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</a:t>
                      </a:r>
                      <a:r>
                        <a:rPr lang="ru-RU" sz="1200" dirty="0" smtClean="0">
                          <a:effectLst/>
                        </a:rPr>
                        <a:t>900,0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7 394,2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6586,6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5 406,6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5 406,6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2019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2020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2021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2019г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603300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782</Words>
  <Application>Microsoft Office PowerPoint</Application>
  <PresentationFormat>Экран (4:3)</PresentationFormat>
  <Paragraphs>255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2019г.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2019 год и на плановый период 2020 и 2021 годов</vt:lpstr>
      <vt:lpstr>Структура расходов бюджета Зимовниковского сельского поселения в 2019г.</vt:lpstr>
      <vt:lpstr>Расходы бюджета Зимовниковского сельского поселения на 2019г.</vt:lpstr>
      <vt:lpstr>Расходы бюджета Зимовниковского сельского поселения на 2020г.</vt:lpstr>
      <vt:lpstr>Расходы бюджета Зимовниковского сельского поселения на 2021г.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122</cp:revision>
  <dcterms:created xsi:type="dcterms:W3CDTF">2013-09-11T11:57:32Z</dcterms:created>
  <dcterms:modified xsi:type="dcterms:W3CDTF">2018-12-19T06:09:52Z</dcterms:modified>
</cp:coreProperties>
</file>