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 varScale="1">
        <p:scale>
          <a:sx n="115" d="100"/>
          <a:sy n="115" d="100"/>
        </p:scale>
        <p:origin x="15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48932.3</c:v>
                </c:pt>
                <c:pt idx="1">
                  <c:v>56944.5</c:v>
                </c:pt>
                <c:pt idx="2">
                  <c:v>57436.1</c:v>
                </c:pt>
                <c:pt idx="3">
                  <c:v>39322.9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0-4926-AB41-6C9872BF63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0-4926-AB41-6C9872BF63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40-4926-AB41-6C9872BF6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779968"/>
        <c:axId val="83781504"/>
      </c:barChart>
      <c:catAx>
        <c:axId val="8377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781504"/>
        <c:crosses val="autoZero"/>
        <c:auto val="1"/>
        <c:lblAlgn val="ctr"/>
        <c:lblOffset val="100"/>
        <c:noMultiLvlLbl val="0"/>
      </c:catAx>
      <c:valAx>
        <c:axId val="83781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77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BC2-4568-9B67-C549E1C1CEF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BC2-4568-9B67-C549E1C1CEF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BC2-4568-9B67-C549E1C1CEF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7BC2-4568-9B67-C549E1C1CEF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Единый с/х налог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11392.7</c:v>
                </c:pt>
                <c:pt idx="1">
                  <c:v>4769.8</c:v>
                </c:pt>
                <c:pt idx="2">
                  <c:v>1677.6</c:v>
                </c:pt>
                <c:pt idx="3">
                  <c:v>4705.2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C2-4568-9B67-C549E1C1C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50599815982887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13097.8</c:v>
                </c:pt>
                <c:pt idx="1">
                  <c:v>90</c:v>
                </c:pt>
                <c:pt idx="2">
                  <c:v>469.6</c:v>
                </c:pt>
                <c:pt idx="3">
                  <c:v>28825.4</c:v>
                </c:pt>
                <c:pt idx="4">
                  <c:v>40</c:v>
                </c:pt>
                <c:pt idx="5">
                  <c:v>52</c:v>
                </c:pt>
                <c:pt idx="6">
                  <c:v>11747.7</c:v>
                </c:pt>
                <c:pt idx="7">
                  <c:v>2200</c:v>
                </c:pt>
                <c:pt idx="8">
                  <c:v>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70-4731-922A-FD5561707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28-46F6-9B71-D19A4E9C5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12978.6</c:v>
                </c:pt>
                <c:pt idx="1">
                  <c:v>90</c:v>
                </c:pt>
                <c:pt idx="2">
                  <c:v>469.9</c:v>
                </c:pt>
                <c:pt idx="3">
                  <c:v>30097.7</c:v>
                </c:pt>
                <c:pt idx="4">
                  <c:v>40</c:v>
                </c:pt>
                <c:pt idx="5">
                  <c:v>52</c:v>
                </c:pt>
                <c:pt idx="6">
                  <c:v>11073.2</c:v>
                </c:pt>
                <c:pt idx="7">
                  <c:v>435</c:v>
                </c:pt>
                <c:pt idx="8">
                  <c:v>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28-46F6-9B71-D19A4E9C5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196E-3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D2-49B5-808A-5660F8A7B10A}"/>
                </c:ext>
              </c:extLst>
            </c:dLbl>
            <c:dLbl>
              <c:idx val="2"/>
              <c:layout>
                <c:manualLayout>
                  <c:x val="4.6296296296296294E-3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D2-49B5-808A-5660F8A7B10A}"/>
                </c:ext>
              </c:extLst>
            </c:dLbl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D2-49B5-808A-5660F8A7B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13482.7</c:v>
                </c:pt>
                <c:pt idx="1">
                  <c:v>90</c:v>
                </c:pt>
                <c:pt idx="2">
                  <c:v>469.9</c:v>
                </c:pt>
                <c:pt idx="3">
                  <c:v>11467.4</c:v>
                </c:pt>
                <c:pt idx="4">
                  <c:v>40</c:v>
                </c:pt>
                <c:pt idx="5">
                  <c:v>52</c:v>
                </c:pt>
                <c:pt idx="6">
                  <c:v>11073.2</c:v>
                </c:pt>
                <c:pt idx="7">
                  <c:v>448</c:v>
                </c:pt>
                <c:pt idx="8">
                  <c:v>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D2-49B5-808A-5660F8A7B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Общегосударственные вопросы 23,0%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Физическая культура и спорт 3,9%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000" dirty="0" smtClean="0"/>
            <a:t>Национальная безопасность и правоохранительная деятельность 0,2 %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50,6 %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900" dirty="0" smtClean="0"/>
            <a:t>Образование 0,1%</a:t>
          </a:r>
          <a:endParaRPr lang="ru-RU" sz="900" dirty="0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Социальная политика  0,8%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F50B3DFB-348A-49C9-B544-3EF5C33D9CBF}">
      <dgm:prSet custT="1"/>
      <dgm:spPr/>
      <dgm:t>
        <a:bodyPr/>
        <a:lstStyle/>
        <a:p>
          <a:r>
            <a:rPr lang="ru-RU" sz="1100" dirty="0" smtClean="0"/>
            <a:t>Охрана окружающей среды 0,1%</a:t>
          </a:r>
          <a:endParaRPr lang="ru-RU" sz="1100" dirty="0"/>
        </a:p>
      </dgm:t>
    </dgm:pt>
    <dgm:pt modelId="{64EBA4BA-5811-4F52-A711-94134FE5CDBB}" type="parTrans" cxnId="{F4669402-AD08-4C24-88FA-B7AC83F20B20}">
      <dgm:prSet/>
      <dgm:spPr/>
      <dgm:t>
        <a:bodyPr/>
        <a:lstStyle/>
        <a:p>
          <a:endParaRPr lang="ru-RU"/>
        </a:p>
      </dgm:t>
    </dgm:pt>
    <dgm:pt modelId="{1C16F913-06AC-475D-AD0E-81B301513390}" type="sibTrans" cxnId="{F4669402-AD08-4C24-88FA-B7AC83F20B20}">
      <dgm:prSet/>
      <dgm:spPr/>
      <dgm:t>
        <a:bodyPr/>
        <a:lstStyle/>
        <a:p>
          <a:endParaRPr lang="ru-RU"/>
        </a:p>
      </dgm:t>
    </dgm:pt>
    <dgm:pt modelId="{4D1116A6-668E-45D4-A216-B7E4458FBE93}">
      <dgm:prSet phldrT="[Текст]" custT="1"/>
      <dgm:spPr/>
      <dgm:t>
        <a:bodyPr/>
        <a:lstStyle/>
        <a:p>
          <a:r>
            <a:rPr lang="ru-RU" sz="1600" dirty="0" smtClean="0"/>
            <a:t>Культура, кинематография 20,6%</a:t>
          </a:r>
          <a:endParaRPr lang="ru-RU" dirty="0"/>
        </a:p>
      </dgm:t>
    </dgm:pt>
    <dgm:pt modelId="{3FB9EC71-00C4-4214-9DD9-7918AE88D35E}" type="parTrans" cxnId="{C55647BE-73B1-43BA-A6B4-ADD8E635FF69}">
      <dgm:prSet/>
      <dgm:spPr/>
      <dgm:t>
        <a:bodyPr/>
        <a:lstStyle/>
        <a:p>
          <a:endParaRPr lang="ru-RU"/>
        </a:p>
      </dgm:t>
    </dgm:pt>
    <dgm:pt modelId="{13B467E2-0AE8-4B65-AAA3-4F2B1AED1C68}" type="sibTrans" cxnId="{C55647BE-73B1-43BA-A6B4-ADD8E635FF69}">
      <dgm:prSet/>
      <dgm:spPr/>
      <dgm:t>
        <a:bodyPr/>
        <a:lstStyle/>
        <a:p>
          <a:endParaRPr lang="ru-RU"/>
        </a:p>
      </dgm:t>
    </dgm:pt>
    <dgm:pt modelId="{0F8CF0D2-52F8-43A6-99C6-FC6D771B8BBB}">
      <dgm:prSet custT="1"/>
      <dgm:spPr/>
      <dgm:t>
        <a:bodyPr/>
        <a:lstStyle/>
        <a:p>
          <a:r>
            <a:rPr lang="ru-RU" sz="1600" dirty="0" smtClean="0"/>
            <a:t>Национальная экономика 0,8%</a:t>
          </a:r>
        </a:p>
      </dgm:t>
    </dgm:pt>
    <dgm:pt modelId="{4507A91D-9694-4F9B-A7D1-C1DE0D5F0520}" type="parTrans" cxnId="{ABE74D89-F493-46A2-8519-38FCE8B8F884}">
      <dgm:prSet/>
      <dgm:spPr/>
      <dgm:t>
        <a:bodyPr/>
        <a:lstStyle/>
        <a:p>
          <a:endParaRPr lang="ru-RU"/>
        </a:p>
      </dgm:t>
    </dgm:pt>
    <dgm:pt modelId="{98F3D190-326E-4061-B420-BD22B4C4A6F5}" type="sibTrans" cxnId="{ABE74D89-F493-46A2-8519-38FCE8B8F884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9" custScaleX="97850" custScaleY="60458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9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C3365-06AD-452C-9A39-5EDE99F23F35}" type="pres">
      <dgm:prSet presAssocID="{4D1116A6-668E-45D4-A216-B7E4458FBE93}" presName="Name8" presStyleCnt="0"/>
      <dgm:spPr/>
    </dgm:pt>
    <dgm:pt modelId="{51AB90DC-7651-4E8A-BFD5-1610676F07B8}" type="pres">
      <dgm:prSet presAssocID="{4D1116A6-668E-45D4-A216-B7E4458FBE93}" presName="level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330D-1BB0-46CA-B5DE-5DE311560163}" type="pres">
      <dgm:prSet presAssocID="{4D1116A6-668E-45D4-A216-B7E4458FB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3" presStyleCnt="9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B150C-EFA9-43E6-A7D3-49B9CF1F733B}" type="pres">
      <dgm:prSet presAssocID="{0F8CF0D2-52F8-43A6-99C6-FC6D771B8BBB}" presName="Name8" presStyleCnt="0"/>
      <dgm:spPr/>
    </dgm:pt>
    <dgm:pt modelId="{A0035297-718F-4E38-97D0-3A432A08B70C}" type="pres">
      <dgm:prSet presAssocID="{0F8CF0D2-52F8-43A6-99C6-FC6D771B8BBB}" presName="level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6BD-BA69-4CC9-8E71-5D3F2054E25B}" type="pres">
      <dgm:prSet presAssocID="{0F8CF0D2-52F8-43A6-99C6-FC6D771B8B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5" presStyleCnt="9" custScaleY="59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</dgm:pt>
    <dgm:pt modelId="{C31FBC3A-5569-4B58-ABF0-DD2FBFB14B95}" type="pres">
      <dgm:prSet presAssocID="{982DA468-8AE9-470B-9426-842C032F8133}" presName="level" presStyleLbl="node1" presStyleIdx="6" presStyleCnt="9" custScaleY="5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</dgm:pt>
    <dgm:pt modelId="{9F797FD9-7F4D-4C4F-BB23-57DC153B6913}" type="pres">
      <dgm:prSet presAssocID="{6F75F408-2812-41A2-8CBB-7B69F24ADDFD}" presName="level" presStyleLbl="node1" presStyleIdx="7" presStyleCnt="9" custAng="0" custScaleX="100321" custScaleY="45662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7C2AC-F8C4-4A41-8AA5-40BB918B303C}" type="pres">
      <dgm:prSet presAssocID="{F50B3DFB-348A-49C9-B544-3EF5C33D9CBF}" presName="Name8" presStyleCnt="0"/>
      <dgm:spPr/>
    </dgm:pt>
    <dgm:pt modelId="{B73A4EF0-20AD-47E5-BC68-BC13A9D700DF}" type="pres">
      <dgm:prSet presAssocID="{F50B3DFB-348A-49C9-B544-3EF5C33D9CBF}" presName="level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F9DDE-9416-4765-B1EA-E9CC7EFD4906}" type="pres">
      <dgm:prSet presAssocID="{F50B3DFB-348A-49C9-B544-3EF5C33D9C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E74D89-F493-46A2-8519-38FCE8B8F884}" srcId="{CDD6E540-69D0-4E4D-86F0-1A60EF0CF9B3}" destId="{0F8CF0D2-52F8-43A6-99C6-FC6D771B8BBB}" srcOrd="4" destOrd="0" parTransId="{4507A91D-9694-4F9B-A7D1-C1DE0D5F0520}" sibTransId="{98F3D190-326E-4061-B420-BD22B4C4A6F5}"/>
    <dgm:cxn modelId="{EB636D84-9995-49D9-83EF-A50995D59EBA}" type="presOf" srcId="{0F8CF0D2-52F8-43A6-99C6-FC6D771B8BBB}" destId="{A0035297-718F-4E38-97D0-3A432A08B70C}" srcOrd="0" destOrd="0" presId="urn:microsoft.com/office/officeart/2005/8/layout/pyramid3"/>
    <dgm:cxn modelId="{B951EB0F-B4F2-4792-B36A-DBDBEE10FDF7}" type="presOf" srcId="{982DA468-8AE9-470B-9426-842C032F8133}" destId="{B0944C1B-0DE0-47BC-93F2-87096A1DA4E7}" srcOrd="1" destOrd="0" presId="urn:microsoft.com/office/officeart/2005/8/layout/pyramid3"/>
    <dgm:cxn modelId="{8E6C73CE-6F86-44A7-A3AE-02F979A63AA8}" type="presOf" srcId="{4D1116A6-668E-45D4-A216-B7E4458FBE93}" destId="{8D1C330D-1BB0-46CA-B5DE-5DE311560163}" srcOrd="1" destOrd="0" presId="urn:microsoft.com/office/officeart/2005/8/layout/pyramid3"/>
    <dgm:cxn modelId="{613285E4-4DEA-458A-9EF5-959E57E3B450}" type="presOf" srcId="{F50B3DFB-348A-49C9-B544-3EF5C33D9CBF}" destId="{817F9DDE-9416-4765-B1EA-E9CC7EFD4906}" srcOrd="1" destOrd="0" presId="urn:microsoft.com/office/officeart/2005/8/layout/pyramid3"/>
    <dgm:cxn modelId="{F1548CD1-3AC8-4245-BC62-4C75DF33AFF4}" type="presOf" srcId="{982DA468-8AE9-470B-9426-842C032F8133}" destId="{C31FBC3A-5569-4B58-ABF0-DD2FBFB14B95}" srcOrd="0" destOrd="0" presId="urn:microsoft.com/office/officeart/2005/8/layout/pyramid3"/>
    <dgm:cxn modelId="{1479BD15-6C4F-4F00-9810-37D9EE0FB07E}" type="presOf" srcId="{0F8CF0D2-52F8-43A6-99C6-FC6D771B8BBB}" destId="{987BA6BD-BA69-4CC9-8E71-5D3F2054E25B}" srcOrd="1" destOrd="0" presId="urn:microsoft.com/office/officeart/2005/8/layout/pyramid3"/>
    <dgm:cxn modelId="{C55647BE-73B1-43BA-A6B4-ADD8E635FF69}" srcId="{CDD6E540-69D0-4E4D-86F0-1A60EF0CF9B3}" destId="{4D1116A6-668E-45D4-A216-B7E4458FBE93}" srcOrd="2" destOrd="0" parTransId="{3FB9EC71-00C4-4214-9DD9-7918AE88D35E}" sibTransId="{13B467E2-0AE8-4B65-AAA3-4F2B1AED1C68}"/>
    <dgm:cxn modelId="{F4669402-AD08-4C24-88FA-B7AC83F20B20}" srcId="{CDD6E540-69D0-4E4D-86F0-1A60EF0CF9B3}" destId="{F50B3DFB-348A-49C9-B544-3EF5C33D9CBF}" srcOrd="8" destOrd="0" parTransId="{64EBA4BA-5811-4F52-A711-94134FE5CDBB}" sibTransId="{1C16F913-06AC-475D-AD0E-81B301513390}"/>
    <dgm:cxn modelId="{7F3DAE2D-AA1E-4B49-A9C5-A6F7236C20A2}" type="presOf" srcId="{6F75F408-2812-41A2-8CBB-7B69F24ADDFD}" destId="{9F797FD9-7F4D-4C4F-BB23-57DC153B6913}" srcOrd="0" destOrd="0" presId="urn:microsoft.com/office/officeart/2005/8/layout/pyramid3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00DCFA35-98C2-4528-AEAD-E37837F87F48}" srcId="{CDD6E540-69D0-4E4D-86F0-1A60EF0CF9B3}" destId="{6F75F408-2812-41A2-8CBB-7B69F24ADDFD}" srcOrd="7" destOrd="0" parTransId="{F6FE0BB8-D7B1-4CA9-8108-75B437313692}" sibTransId="{470583CB-42A2-44F9-B0A1-91E295F7069E}"/>
    <dgm:cxn modelId="{47B3EFE1-3D0E-4E7A-90F9-9922AE1D6649}" srcId="{CDD6E540-69D0-4E4D-86F0-1A60EF0CF9B3}" destId="{982DA468-8AE9-470B-9426-842C032F8133}" srcOrd="6" destOrd="0" parTransId="{BE665038-B30E-4A2C-A46B-75D772E3DBE9}" sibTransId="{64D4E8EE-81F2-4F8A-9086-0258AACFA480}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93B48CE0-83CE-4F8D-8604-85ABAC8BA408}" type="presOf" srcId="{6F75F408-2812-41A2-8CBB-7B69F24ADDFD}" destId="{53BAD7D0-9678-484F-B459-4C2F210EEACA}" srcOrd="1" destOrd="0" presId="urn:microsoft.com/office/officeart/2005/8/layout/pyramid3"/>
    <dgm:cxn modelId="{74B135F2-367B-474F-AAE4-3AD9332A50F4}" type="presOf" srcId="{2CF7D613-BDB8-49AF-A003-6249B9379510}" destId="{FBB40A3D-76FC-4A55-B0DF-1B6D00AE845B}" srcOrd="0" destOrd="0" presId="urn:microsoft.com/office/officeart/2005/8/layout/pyramid3"/>
    <dgm:cxn modelId="{4B86D60F-3D1E-4E1F-A2F3-2EE1F5E1CBA3}" srcId="{CDD6E540-69D0-4E4D-86F0-1A60EF0CF9B3}" destId="{712C064F-A370-42AB-9EFF-4B824EEF4C61}" srcOrd="5" destOrd="0" parTransId="{18C1983D-0874-448F-8426-25671484AA2F}" sibTransId="{80D8EC75-BACA-41E1-A54D-C2AE644819FB}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E5E5C3D4-5949-4864-B74E-887C551ED0AE}" type="presOf" srcId="{4D1116A6-668E-45D4-A216-B7E4458FBE93}" destId="{51AB90DC-7651-4E8A-BFD5-1610676F07B8}" srcOrd="0" destOrd="0" presId="urn:microsoft.com/office/officeart/2005/8/layout/pyramid3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CE8D9AAA-E0A7-46CC-A5BE-7CFCB5EA0430}" type="presOf" srcId="{F50B3DFB-348A-49C9-B544-3EF5C33D9CBF}" destId="{B73A4EF0-20AD-47E5-BC68-BC13A9D700DF}" srcOrd="0" destOrd="0" presId="urn:microsoft.com/office/officeart/2005/8/layout/pyramid3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56F095A3-9E2E-4326-8895-0A00DD3FD1CE}" type="presOf" srcId="{2CF7D613-BDB8-49AF-A003-6249B9379510}" destId="{D57DEA8B-6382-464F-A83D-7771ADC20407}" srcOrd="1" destOrd="0" presId="urn:microsoft.com/office/officeart/2005/8/layout/pyramid3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B6C0F1AE-F370-41E7-99DE-2912F9E75443}" type="presParOf" srcId="{0CCD8F41-11DE-47AF-858C-1342650EFD02}" destId="{FE3C3365-06AD-452C-9A39-5EDE99F23F35}" srcOrd="2" destOrd="0" presId="urn:microsoft.com/office/officeart/2005/8/layout/pyramid3"/>
    <dgm:cxn modelId="{B2B9BCD6-66A8-4CF5-92AE-175D10D1B52A}" type="presParOf" srcId="{FE3C3365-06AD-452C-9A39-5EDE99F23F35}" destId="{51AB90DC-7651-4E8A-BFD5-1610676F07B8}" srcOrd="0" destOrd="0" presId="urn:microsoft.com/office/officeart/2005/8/layout/pyramid3"/>
    <dgm:cxn modelId="{ADD23296-EF76-42FA-8A2F-A3984F5FE443}" type="presParOf" srcId="{FE3C3365-06AD-452C-9A39-5EDE99F23F35}" destId="{8D1C330D-1BB0-46CA-B5DE-5DE311560163}" srcOrd="1" destOrd="0" presId="urn:microsoft.com/office/officeart/2005/8/layout/pyramid3"/>
    <dgm:cxn modelId="{8108294E-21D0-47FE-890F-39D7D99BE4C1}" type="presParOf" srcId="{0CCD8F41-11DE-47AF-858C-1342650EFD02}" destId="{184DED99-355A-4C9E-A8C7-EC86D4748F88}" srcOrd="3" destOrd="0" presId="urn:microsoft.com/office/officeart/2005/8/layout/pyramid3"/>
    <dgm:cxn modelId="{8ADB2D5A-E1CE-446F-BB6F-5D058CFB89A1}" type="presParOf" srcId="{184DED99-355A-4C9E-A8C7-EC86D4748F88}" destId="{FBB40A3D-76FC-4A55-B0DF-1B6D00AE845B}" srcOrd="0" destOrd="0" presId="urn:microsoft.com/office/officeart/2005/8/layout/pyramid3"/>
    <dgm:cxn modelId="{6DB2E840-3B51-4C62-A32D-DD1ABEA6BBAE}" type="presParOf" srcId="{184DED99-355A-4C9E-A8C7-EC86D4748F88}" destId="{D57DEA8B-6382-464F-A83D-7771ADC20407}" srcOrd="1" destOrd="0" presId="urn:microsoft.com/office/officeart/2005/8/layout/pyramid3"/>
    <dgm:cxn modelId="{B52A5D79-9349-4E02-8AEF-39E7CD6A0466}" type="presParOf" srcId="{0CCD8F41-11DE-47AF-858C-1342650EFD02}" destId="{44AB150C-EFA9-43E6-A7D3-49B9CF1F733B}" srcOrd="4" destOrd="0" presId="urn:microsoft.com/office/officeart/2005/8/layout/pyramid3"/>
    <dgm:cxn modelId="{449D2339-D036-476B-A456-C7B78832E729}" type="presParOf" srcId="{44AB150C-EFA9-43E6-A7D3-49B9CF1F733B}" destId="{A0035297-718F-4E38-97D0-3A432A08B70C}" srcOrd="0" destOrd="0" presId="urn:microsoft.com/office/officeart/2005/8/layout/pyramid3"/>
    <dgm:cxn modelId="{F543FA2D-9E2D-426A-90DA-8B78B125255B}" type="presParOf" srcId="{44AB150C-EFA9-43E6-A7D3-49B9CF1F733B}" destId="{987BA6BD-BA69-4CC9-8E71-5D3F2054E25B}" srcOrd="1" destOrd="0" presId="urn:microsoft.com/office/officeart/2005/8/layout/pyramid3"/>
    <dgm:cxn modelId="{3E130F5F-8150-4A37-AD44-60542DC5096E}" type="presParOf" srcId="{0CCD8F41-11DE-47AF-858C-1342650EFD02}" destId="{6CDD7B89-1A84-474C-8BCF-8A43DF5DBEEA}" srcOrd="5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7484CC6F-9993-41BD-BA54-71CCA360800A}" type="presParOf" srcId="{0CCD8F41-11DE-47AF-858C-1342650EFD02}" destId="{60918B7D-FAED-4FF5-925A-5BF2B2B63C35}" srcOrd="6" destOrd="0" presId="urn:microsoft.com/office/officeart/2005/8/layout/pyramid3"/>
    <dgm:cxn modelId="{340A56CB-2A83-4692-847D-B3231B6F21DE}" type="presParOf" srcId="{60918B7D-FAED-4FF5-925A-5BF2B2B63C35}" destId="{C31FBC3A-5569-4B58-ABF0-DD2FBFB14B95}" srcOrd="0" destOrd="0" presId="urn:microsoft.com/office/officeart/2005/8/layout/pyramid3"/>
    <dgm:cxn modelId="{52574ED5-013D-4570-914F-08ED9EA4B0B3}" type="presParOf" srcId="{60918B7D-FAED-4FF5-925A-5BF2B2B63C35}" destId="{B0944C1B-0DE0-47BC-93F2-87096A1DA4E7}" srcOrd="1" destOrd="0" presId="urn:microsoft.com/office/officeart/2005/8/layout/pyramid3"/>
    <dgm:cxn modelId="{C121D4E5-4101-4331-AC14-EABCE94A5EB6}" type="presParOf" srcId="{0CCD8F41-11DE-47AF-858C-1342650EFD02}" destId="{C279CB73-81E9-404F-A828-4269F7D751B0}" srcOrd="7" destOrd="0" presId="urn:microsoft.com/office/officeart/2005/8/layout/pyramid3"/>
    <dgm:cxn modelId="{5B018003-7CFA-4DAA-A618-BEFFAF3DBB53}" type="presParOf" srcId="{C279CB73-81E9-404F-A828-4269F7D751B0}" destId="{9F797FD9-7F4D-4C4F-BB23-57DC153B6913}" srcOrd="0" destOrd="0" presId="urn:microsoft.com/office/officeart/2005/8/layout/pyramid3"/>
    <dgm:cxn modelId="{03148B7F-CA4E-4E06-93C8-A65494E9B477}" type="presParOf" srcId="{C279CB73-81E9-404F-A828-4269F7D751B0}" destId="{53BAD7D0-9678-484F-B459-4C2F210EEACA}" srcOrd="1" destOrd="0" presId="urn:microsoft.com/office/officeart/2005/8/layout/pyramid3"/>
    <dgm:cxn modelId="{BC74792D-6E46-46EC-AA99-F840222F6FA0}" type="presParOf" srcId="{0CCD8F41-11DE-47AF-858C-1342650EFD02}" destId="{3537C2AC-F8C4-4A41-8AA5-40BB918B303C}" srcOrd="8" destOrd="0" presId="urn:microsoft.com/office/officeart/2005/8/layout/pyramid3"/>
    <dgm:cxn modelId="{6F87FCAE-5031-45C6-A54A-6F9983A23A63}" type="presParOf" srcId="{3537C2AC-F8C4-4A41-8AA5-40BB918B303C}" destId="{B73A4EF0-20AD-47E5-BC68-BC13A9D700DF}" srcOrd="0" destOrd="0" presId="urn:microsoft.com/office/officeart/2005/8/layout/pyramid3"/>
    <dgm:cxn modelId="{31FF8A60-C99D-495E-8F8B-F3FBFCAA962F}" type="presParOf" srcId="{3537C2AC-F8C4-4A41-8AA5-40BB918B303C}" destId="{817F9DDE-9416-4765-B1EA-E9CC7EFD490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176936" y="48015"/>
          <a:ext cx="8052663" cy="471793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50,6 %</a:t>
          </a:r>
          <a:endParaRPr lang="ru-RU" sz="1950" kern="1200" dirty="0"/>
        </a:p>
      </dsp:txBody>
      <dsp:txXfrm rot="-10800000">
        <a:off x="1586152" y="48015"/>
        <a:ext cx="5234231" cy="471793"/>
      </dsp:txXfrm>
    </dsp:sp>
    <dsp:sp modelId="{EEE9C29A-2F30-460D-9437-364B33B69BB3}">
      <dsp:nvSpPr>
        <dsp:cNvPr id="0" name=""/>
        <dsp:cNvSpPr/>
      </dsp:nvSpPr>
      <dsp:spPr>
        <a:xfrm rot="10800000">
          <a:off x="424912" y="537742"/>
          <a:ext cx="7376785" cy="55530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585190"/>
                <a:satOff val="-730"/>
                <a:lumOff val="172"/>
                <a:alphaOff val="0"/>
                <a:shade val="51000"/>
                <a:satMod val="130000"/>
              </a:schemeClr>
            </a:gs>
            <a:gs pos="80000">
              <a:schemeClr val="accent2">
                <a:hueOff val="585190"/>
                <a:satOff val="-730"/>
                <a:lumOff val="172"/>
                <a:alphaOff val="0"/>
                <a:shade val="93000"/>
                <a:satMod val="130000"/>
              </a:schemeClr>
            </a:gs>
            <a:gs pos="100000">
              <a:schemeClr val="accent2">
                <a:hueOff val="585190"/>
                <a:satOff val="-730"/>
                <a:lumOff val="1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Общегосударственные вопросы 23,0%</a:t>
          </a:r>
          <a:endParaRPr lang="ru-RU" sz="1600" kern="1200" dirty="0"/>
        </a:p>
      </dsp:txBody>
      <dsp:txXfrm rot="-10800000">
        <a:off x="1715850" y="537742"/>
        <a:ext cx="4794910" cy="555308"/>
      </dsp:txXfrm>
    </dsp:sp>
    <dsp:sp modelId="{51AB90DC-7651-4E8A-BFD5-1610676F07B8}">
      <dsp:nvSpPr>
        <dsp:cNvPr id="0" name=""/>
        <dsp:cNvSpPr/>
      </dsp:nvSpPr>
      <dsp:spPr>
        <a:xfrm rot="10800000">
          <a:off x="826653" y="1027102"/>
          <a:ext cx="6576293" cy="78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кинематография 20,6%</a:t>
          </a:r>
          <a:endParaRPr lang="ru-RU" kern="1200" dirty="0"/>
        </a:p>
      </dsp:txBody>
      <dsp:txXfrm rot="-10800000">
        <a:off x="1977504" y="1027102"/>
        <a:ext cx="4274591" cy="780366"/>
      </dsp:txXfrm>
    </dsp:sp>
    <dsp:sp modelId="{FBB40A3D-76FC-4A55-B0DF-1B6D00AE845B}">
      <dsp:nvSpPr>
        <dsp:cNvPr id="0" name=""/>
        <dsp:cNvSpPr/>
      </dsp:nvSpPr>
      <dsp:spPr>
        <a:xfrm rot="10800000">
          <a:off x="1454722" y="1807468"/>
          <a:ext cx="5320154" cy="468882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755570"/>
                <a:satOff val="-2190"/>
                <a:lumOff val="515"/>
                <a:alphaOff val="0"/>
                <a:shade val="51000"/>
                <a:satMod val="130000"/>
              </a:schemeClr>
            </a:gs>
            <a:gs pos="80000">
              <a:schemeClr val="accent2">
                <a:hueOff val="1755570"/>
                <a:satOff val="-2190"/>
                <a:lumOff val="515"/>
                <a:alphaOff val="0"/>
                <a:shade val="93000"/>
                <a:satMod val="130000"/>
              </a:schemeClr>
            </a:gs>
            <a:gs pos="100000">
              <a:schemeClr val="accent2">
                <a:hueOff val="1755570"/>
                <a:satOff val="-2190"/>
                <a:lumOff val="5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Физическая культура и спорт 3,9%</a:t>
          </a:r>
          <a:endParaRPr lang="ru-RU" sz="1600" kern="1200" dirty="0"/>
        </a:p>
      </dsp:txBody>
      <dsp:txXfrm rot="-10800000">
        <a:off x="2385749" y="1807468"/>
        <a:ext cx="3458100" cy="468882"/>
      </dsp:txXfrm>
    </dsp:sp>
    <dsp:sp modelId="{A0035297-718F-4E38-97D0-3A432A08B70C}">
      <dsp:nvSpPr>
        <dsp:cNvPr id="0" name=""/>
        <dsp:cNvSpPr/>
      </dsp:nvSpPr>
      <dsp:spPr>
        <a:xfrm rot="10800000">
          <a:off x="1832098" y="2276351"/>
          <a:ext cx="4565402" cy="78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экономика 0,8%</a:t>
          </a:r>
        </a:p>
      </dsp:txBody>
      <dsp:txXfrm rot="-10800000">
        <a:off x="2631044" y="2276351"/>
        <a:ext cx="2967511" cy="780366"/>
      </dsp:txXfrm>
    </dsp:sp>
    <dsp:sp modelId="{78A9B915-B95D-429F-A438-B5E3D8E99534}">
      <dsp:nvSpPr>
        <dsp:cNvPr id="0" name=""/>
        <dsp:cNvSpPr/>
      </dsp:nvSpPr>
      <dsp:spPr>
        <a:xfrm rot="10800000">
          <a:off x="2460168" y="3056717"/>
          <a:ext cx="3309262" cy="464559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925949"/>
                <a:satOff val="-3649"/>
                <a:lumOff val="858"/>
                <a:alphaOff val="0"/>
                <a:shade val="51000"/>
                <a:satMod val="130000"/>
              </a:schemeClr>
            </a:gs>
            <a:gs pos="80000">
              <a:schemeClr val="accent2">
                <a:hueOff val="2925949"/>
                <a:satOff val="-3649"/>
                <a:lumOff val="858"/>
                <a:alphaOff val="0"/>
                <a:shade val="93000"/>
                <a:satMod val="130000"/>
              </a:schemeClr>
            </a:gs>
            <a:gs pos="100000">
              <a:schemeClr val="accent2">
                <a:hueOff val="2925949"/>
                <a:satOff val="-3649"/>
                <a:lumOff val="8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политика  0,8%</a:t>
          </a:r>
          <a:endParaRPr lang="ru-RU" sz="1400" kern="1200" dirty="0"/>
        </a:p>
      </dsp:txBody>
      <dsp:txXfrm rot="-10800000">
        <a:off x="3039289" y="3056717"/>
        <a:ext cx="2151020" cy="464559"/>
      </dsp:txXfrm>
    </dsp:sp>
    <dsp:sp modelId="{C31FBC3A-5569-4B58-ABF0-DD2FBFB14B95}">
      <dsp:nvSpPr>
        <dsp:cNvPr id="0" name=""/>
        <dsp:cNvSpPr/>
      </dsp:nvSpPr>
      <dsp:spPr>
        <a:xfrm rot="10800000">
          <a:off x="2834064" y="3521276"/>
          <a:ext cx="2561470" cy="45459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Национальная безопасность и правоохранительная деятельность 0,2 %</a:t>
          </a:r>
          <a:endParaRPr lang="ru-RU" sz="1000" kern="1200" dirty="0"/>
        </a:p>
      </dsp:txBody>
      <dsp:txXfrm rot="-10800000">
        <a:off x="3282322" y="3521276"/>
        <a:ext cx="1664955" cy="454594"/>
      </dsp:txXfrm>
    </dsp:sp>
    <dsp:sp modelId="{9F797FD9-7F4D-4C4F-BB23-57DC153B6913}">
      <dsp:nvSpPr>
        <dsp:cNvPr id="0" name=""/>
        <dsp:cNvSpPr/>
      </dsp:nvSpPr>
      <dsp:spPr>
        <a:xfrm rot="10800000">
          <a:off x="3215319" y="3987163"/>
          <a:ext cx="1835591" cy="356330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96329"/>
                <a:satOff val="-5109"/>
                <a:lumOff val="1201"/>
                <a:alphaOff val="0"/>
                <a:shade val="51000"/>
                <a:satMod val="130000"/>
              </a:schemeClr>
            </a:gs>
            <a:gs pos="80000">
              <a:schemeClr val="accent2">
                <a:hueOff val="4096329"/>
                <a:satOff val="-5109"/>
                <a:lumOff val="1201"/>
                <a:alphaOff val="0"/>
                <a:shade val="93000"/>
                <a:satMod val="130000"/>
              </a:schemeClr>
            </a:gs>
            <a:gs pos="100000">
              <a:schemeClr val="accent2">
                <a:hueOff val="4096329"/>
                <a:satOff val="-5109"/>
                <a:lumOff val="12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Образование 0,1%</a:t>
          </a:r>
          <a:endParaRPr lang="ru-RU" sz="900" kern="1200" dirty="0"/>
        </a:p>
      </dsp:txBody>
      <dsp:txXfrm rot="-10800000">
        <a:off x="3536548" y="3987163"/>
        <a:ext cx="1193134" cy="356330"/>
      </dsp:txXfrm>
    </dsp:sp>
    <dsp:sp modelId="{B73A4EF0-20AD-47E5-BC68-BC13A9D700DF}">
      <dsp:nvSpPr>
        <dsp:cNvPr id="0" name=""/>
        <dsp:cNvSpPr/>
      </dsp:nvSpPr>
      <dsp:spPr>
        <a:xfrm rot="10800000">
          <a:off x="3486730" y="4332201"/>
          <a:ext cx="1256139" cy="78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Охрана окружающей среды 0,1%</a:t>
          </a:r>
          <a:endParaRPr lang="ru-RU" sz="1100" kern="1200" dirty="0"/>
        </a:p>
      </dsp:txBody>
      <dsp:txXfrm rot="-10800000">
        <a:off x="3486730" y="4332201"/>
        <a:ext cx="1256139" cy="780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проекта бюджета на 2021-2023 , </a:t>
            </a:r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2021г.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399470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2022г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1311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2023г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7674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0">
        <p:cut/>
      </p:transition>
    </mc:Choice>
    <mc:Fallback xmlns=""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благоустройства и социального развития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</a:t>
            </a:r>
            <a:r>
              <a:rPr lang="ru-RU" dirty="0"/>
              <a:t>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доход(ЕСХН)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2021 год </a:t>
            </a:r>
            <a:r>
              <a:rPr lang="ru-RU" dirty="0"/>
              <a:t>и на плановый период </a:t>
            </a:r>
            <a:r>
              <a:rPr lang="ru-RU" dirty="0" smtClean="0"/>
              <a:t>2022 </a:t>
            </a:r>
            <a:r>
              <a:rPr lang="ru-RU" dirty="0"/>
              <a:t>и </a:t>
            </a:r>
            <a:r>
              <a:rPr lang="ru-RU" dirty="0" smtClean="0"/>
              <a:t>2023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2021-2023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2021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2022 </a:t>
            </a:r>
            <a:r>
              <a:rPr lang="ru-RU" dirty="0"/>
              <a:t>и </a:t>
            </a:r>
            <a:r>
              <a:rPr lang="ru-RU" dirty="0" smtClean="0"/>
              <a:t>2023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2021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2022 </a:t>
            </a:r>
            <a:r>
              <a:rPr lang="ru-RU" dirty="0"/>
              <a:t>и </a:t>
            </a:r>
            <a:r>
              <a:rPr lang="ru-RU" dirty="0" smtClean="0"/>
              <a:t>2023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109042"/>
              </p:ext>
            </p:extLst>
          </p:nvPr>
        </p:nvGraphicFramePr>
        <p:xfrm>
          <a:off x="251520" y="1124744"/>
          <a:ext cx="8352928" cy="518585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2020 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2021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2022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2023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48 932,3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56 944,5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57 436,1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39 322,9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27 157,0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22 545,3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23 449,2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25 314,7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579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</a:t>
                      </a:r>
                      <a:r>
                        <a:rPr lang="ru-RU" sz="1600" dirty="0" smtClean="0">
                          <a:effectLst/>
                        </a:rPr>
                        <a:t>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524,2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564,8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462,8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463,9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21 251,1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33 942,4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33 524,1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Times New Roman"/>
                        </a:rPr>
                        <a:t> 544,3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48 932,3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56 944,5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57 436,1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39 322,9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50 491,7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56 944,5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57 436,1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39 322,9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-1 599,4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1 599,4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441772"/>
              </p:ext>
            </p:extLst>
          </p:nvPr>
        </p:nvGraphicFramePr>
        <p:xfrm>
          <a:off x="323528" y="1052733"/>
          <a:ext cx="8712969" cy="475253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8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2020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2022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2023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27 681,2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23 002,1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23 912,0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25 778,6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27 157,0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22 545,3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23449,2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25 314,7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814,6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11 392,7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12 296,6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13 222,6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814,6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11 392,7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12 296,6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13 222,6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4769,8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effectLst/>
                          <a:latin typeface="Times New Roman"/>
                        </a:rPr>
                        <a:t>4769,8</a:t>
                      </a:r>
                      <a:endParaRPr lang="ru-RU" sz="12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4769,8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9 725,1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effectLst/>
                          <a:latin typeface="Times New Roman"/>
                        </a:rPr>
                        <a:t>4769,8</a:t>
                      </a:r>
                      <a:endParaRPr lang="ru-RU" sz="12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effectLst/>
                          <a:latin typeface="Times New Roman"/>
                        </a:rPr>
                        <a:t>4769,8</a:t>
                      </a:r>
                      <a:endParaRPr lang="ru-RU" sz="12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4769,8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617,3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382,8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382,8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7 322,3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1 677.6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2 617,1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4 939,7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4 705,2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4 705,2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705,2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524,2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456,8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462,8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463,9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51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447,6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370,8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370,8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370,8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683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26,0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5841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2021г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78153011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086842"/>
              </p:ext>
            </p:extLst>
          </p:nvPr>
        </p:nvGraphicFramePr>
        <p:xfrm>
          <a:off x="107506" y="1052737"/>
          <a:ext cx="8928991" cy="316725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2020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21 251,1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20 951,1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11 045,6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9 941,1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20 950,9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13 962,4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13 544,1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13 544,1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19 979,8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19 979,8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2021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2022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2023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2021г.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807314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</TotalTime>
  <Words>685</Words>
  <Application>Microsoft Office PowerPoint</Application>
  <PresentationFormat>Экран (4:3)</PresentationFormat>
  <Paragraphs>223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Тема Office</vt:lpstr>
      <vt:lpstr>Формирование проекта бюджета на 2021-2023 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2021г.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2021 год и на плановый период 2022 и 2023 годов</vt:lpstr>
      <vt:lpstr>Структура расходов бюджета Зимовниковского сельского поселения в 2021г.</vt:lpstr>
      <vt:lpstr>Расходы бюджета Зимовниковского сельского поселения на 2021г.</vt:lpstr>
      <vt:lpstr>Расходы бюджета Зимовниковского сельского поселения на 2022г.</vt:lpstr>
      <vt:lpstr>Расходы бюджета Зимовниковского сельского поселения на 2023г.</vt:lpstr>
      <vt:lpstr>Координационная комиссия по поступлению налогов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135</cp:revision>
  <dcterms:created xsi:type="dcterms:W3CDTF">2013-09-11T11:57:32Z</dcterms:created>
  <dcterms:modified xsi:type="dcterms:W3CDTF">2020-12-08T06:28:55Z</dcterms:modified>
</cp:coreProperties>
</file>