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58994.8</c:v>
                </c:pt>
                <c:pt idx="1">
                  <c:v>32743.200000000001</c:v>
                </c:pt>
                <c:pt idx="2">
                  <c:v>32585.599999999999</c:v>
                </c:pt>
                <c:pt idx="3">
                  <c:v>33636.5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611264"/>
        <c:axId val="31166848"/>
      </c:barChart>
      <c:catAx>
        <c:axId val="8961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166848"/>
        <c:crosses val="autoZero"/>
        <c:auto val="1"/>
        <c:lblAlgn val="ctr"/>
        <c:lblOffset val="100"/>
        <c:noMultiLvlLbl val="0"/>
      </c:catAx>
      <c:valAx>
        <c:axId val="31166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611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НДФЛ</c:v>
                </c:pt>
                <c:pt idx="1">
                  <c:v>Единый с/х налог</c:v>
                </c:pt>
                <c:pt idx="2">
                  <c:v>Налог на имущество физ.лиц.</c:v>
                </c:pt>
                <c:pt idx="3">
                  <c:v>Земельный налог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8779.5</c:v>
                </c:pt>
                <c:pt idx="1">
                  <c:v>3390</c:v>
                </c:pt>
                <c:pt idx="2">
                  <c:v>2147.1999999999998</c:v>
                </c:pt>
                <c:pt idx="3">
                  <c:v>5496.6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5059981598288766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Физическая культура и спорт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10030.200000000001</c:v>
                </c:pt>
                <c:pt idx="1">
                  <c:v>100</c:v>
                </c:pt>
                <c:pt idx="2">
                  <c:v>800</c:v>
                </c:pt>
                <c:pt idx="3">
                  <c:v>13403</c:v>
                </c:pt>
                <c:pt idx="4">
                  <c:v>50</c:v>
                </c:pt>
                <c:pt idx="5">
                  <c:v>6300</c:v>
                </c:pt>
                <c:pt idx="6">
                  <c:v>1700</c:v>
                </c:pt>
                <c:pt idx="7">
                  <c:v>360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10790.2</c:v>
                </c:pt>
                <c:pt idx="1">
                  <c:v>160</c:v>
                </c:pt>
                <c:pt idx="2">
                  <c:v>300</c:v>
                </c:pt>
                <c:pt idx="3">
                  <c:v>12733.4</c:v>
                </c:pt>
                <c:pt idx="4">
                  <c:v>52</c:v>
                </c:pt>
                <c:pt idx="5">
                  <c:v>6450</c:v>
                </c:pt>
                <c:pt idx="6">
                  <c:v>400</c:v>
                </c:pt>
                <c:pt idx="7">
                  <c:v>1700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11090.2</c:v>
                </c:pt>
                <c:pt idx="1">
                  <c:v>160</c:v>
                </c:pt>
                <c:pt idx="2">
                  <c:v>300</c:v>
                </c:pt>
                <c:pt idx="3">
                  <c:v>13032.3</c:v>
                </c:pt>
                <c:pt idx="4">
                  <c:v>54</c:v>
                </c:pt>
                <c:pt idx="5">
                  <c:v>6700</c:v>
                </c:pt>
                <c:pt idx="6">
                  <c:v>500</c:v>
                </c:pt>
                <c:pt idx="7">
                  <c:v>1800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1600" dirty="0" smtClean="0"/>
            <a:t>Общегосударственные расходы </a:t>
          </a:r>
          <a:r>
            <a:rPr lang="ru-RU" sz="1600" dirty="0" smtClean="0"/>
            <a:t>30,6%</a:t>
          </a:r>
          <a:endParaRPr lang="ru-RU" sz="16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CA3220F3-8B09-41F8-A016-0726DCF47503}">
      <dgm:prSet custT="1"/>
      <dgm:spPr/>
      <dgm:t>
        <a:bodyPr/>
        <a:lstStyle/>
        <a:p>
          <a:r>
            <a:rPr lang="ru-RU" sz="1200" dirty="0" smtClean="0"/>
            <a:t>Культура и кинематография </a:t>
          </a:r>
          <a:r>
            <a:rPr lang="ru-RU" sz="1200" dirty="0" smtClean="0"/>
            <a:t>19,2%</a:t>
          </a:r>
          <a:endParaRPr lang="ru-RU" sz="1200" dirty="0"/>
        </a:p>
      </dgm:t>
    </dgm:pt>
    <dgm:pt modelId="{81151B37-EA7B-4EBB-980B-DB9AFA179E8F}" type="parTrans" cxnId="{D6E45953-C32E-40F5-A342-46FDFB15DECD}">
      <dgm:prSet/>
      <dgm:spPr/>
      <dgm:t>
        <a:bodyPr/>
        <a:lstStyle/>
        <a:p>
          <a:endParaRPr lang="ru-RU"/>
        </a:p>
      </dgm:t>
    </dgm:pt>
    <dgm:pt modelId="{8BFF1078-BCA0-4C4F-B3F2-A711F5B64163}" type="sibTrans" cxnId="{D6E45953-C32E-40F5-A342-46FDFB15DECD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1600" dirty="0" smtClean="0"/>
            <a:t>Физическая культура и спорт </a:t>
          </a:r>
          <a:r>
            <a:rPr lang="ru-RU" sz="1600" dirty="0" smtClean="0"/>
            <a:t>5,2%</a:t>
          </a:r>
          <a:endParaRPr lang="ru-RU" sz="16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1000" dirty="0" smtClean="0"/>
            <a:t>Национальная экономика </a:t>
          </a:r>
          <a:r>
            <a:rPr lang="ru-RU" sz="1000" dirty="0" smtClean="0"/>
            <a:t>2,4%</a:t>
          </a:r>
          <a:endParaRPr lang="ru-RU" sz="1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</a:t>
          </a:r>
          <a:r>
            <a:rPr lang="ru-RU" sz="1950" dirty="0" smtClean="0"/>
            <a:t>40,9 </a:t>
          </a:r>
          <a:r>
            <a:rPr lang="ru-RU" sz="1950" dirty="0" smtClean="0"/>
            <a:t>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900" dirty="0" smtClean="0"/>
            <a:t>Национальная безопасность и правоохранительная деятельность </a:t>
          </a:r>
          <a:r>
            <a:rPr lang="ru-RU" sz="900" dirty="0" smtClean="0"/>
            <a:t>0,3%</a:t>
          </a:r>
          <a:endParaRPr lang="ru-RU" sz="9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1,2%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F50B3DFB-348A-49C9-B544-3EF5C33D9CBF}">
      <dgm:prSet custT="1"/>
      <dgm:spPr/>
      <dgm:t>
        <a:bodyPr/>
        <a:lstStyle/>
        <a:p>
          <a:r>
            <a:rPr lang="ru-RU" sz="1100" dirty="0" smtClean="0"/>
            <a:t>Образование </a:t>
          </a:r>
          <a:r>
            <a:rPr lang="ru-RU" sz="1100" dirty="0" smtClean="0"/>
            <a:t>0,2%</a:t>
          </a:r>
          <a:endParaRPr lang="ru-RU" sz="1100" dirty="0"/>
        </a:p>
      </dgm:t>
    </dgm:pt>
    <dgm:pt modelId="{64EBA4BA-5811-4F52-A711-94134FE5CDBB}" type="parTrans" cxnId="{F4669402-AD08-4C24-88FA-B7AC83F20B20}">
      <dgm:prSet/>
      <dgm:spPr/>
      <dgm:t>
        <a:bodyPr/>
        <a:lstStyle/>
        <a:p>
          <a:endParaRPr lang="ru-RU"/>
        </a:p>
      </dgm:t>
    </dgm:pt>
    <dgm:pt modelId="{1C16F913-06AC-475D-AD0E-81B301513390}" type="sibTrans" cxnId="{F4669402-AD08-4C24-88FA-B7AC83F20B20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0" presStyleCnt="8" custScaleX="97850" custScaleY="60458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1" presStyleCnt="8" custScaleX="98750" custScaleY="71160" custLinFactNeighborX="-20" custLinFactNeighborY="8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911-9083-44D0-A858-FAAB998BA8DD}" type="pres">
      <dgm:prSet presAssocID="{CA3220F3-8B09-41F8-A016-0726DCF47503}" presName="Name8" presStyleCnt="0"/>
      <dgm:spPr/>
    </dgm:pt>
    <dgm:pt modelId="{B24227D1-CF39-4DBA-94E6-F4A7FC5D2BB6}" type="pres">
      <dgm:prSet presAssocID="{CA3220F3-8B09-41F8-A016-0726DCF47503}" presName="level" presStyleLbl="node1" presStyleIdx="2" presStyleCnt="8" custScaleY="7716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E624-C348-46F1-9844-C5537BF033B1}" type="pres">
      <dgm:prSet presAssocID="{CA3220F3-8B09-41F8-A016-0726DCF47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3" presStyleCnt="8" custScaleY="6008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4" presStyleCnt="8" custScaleY="582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5" presStyleCnt="8" custScaleY="595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6" presStyleCnt="8" custAng="0" custScaleX="100321" custScaleY="45662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7C2AC-F8C4-4A41-8AA5-40BB918B303C}" type="pres">
      <dgm:prSet presAssocID="{F50B3DFB-348A-49C9-B544-3EF5C33D9CBF}" presName="Name8" presStyleCnt="0"/>
      <dgm:spPr/>
    </dgm:pt>
    <dgm:pt modelId="{B73A4EF0-20AD-47E5-BC68-BC13A9D700DF}" type="pres">
      <dgm:prSet presAssocID="{F50B3DFB-348A-49C9-B544-3EF5C33D9CBF}" presName="level" presStyleLbl="node1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7F9DDE-9416-4765-B1EA-E9CC7EFD4906}" type="pres">
      <dgm:prSet presAssocID="{F50B3DFB-348A-49C9-B544-3EF5C33D9C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63791D-9646-41C2-8B9E-AAE98CD8B810}" type="presOf" srcId="{712C064F-A370-42AB-9EFF-4B824EEF4C61}" destId="{AE051E14-EAAD-4D86-8DB9-A55FCE39F5F7}" srcOrd="1" destOrd="0" presId="urn:microsoft.com/office/officeart/2005/8/layout/pyramid3"/>
    <dgm:cxn modelId="{D7B1E43D-E8D4-42DD-8A53-BE60EED1D54A}" type="presOf" srcId="{CA3220F3-8B09-41F8-A016-0726DCF47503}" destId="{B24227D1-CF39-4DBA-94E6-F4A7FC5D2BB6}" srcOrd="0" destOrd="0" presId="urn:microsoft.com/office/officeart/2005/8/layout/pyramid3"/>
    <dgm:cxn modelId="{F1B1CA1B-1314-4018-A69F-EF699B1AE9A8}" type="presOf" srcId="{982DA468-8AE9-470B-9426-842C032F8133}" destId="{B0944C1B-0DE0-47BC-93F2-87096A1DA4E7}" srcOrd="1" destOrd="0" presId="urn:microsoft.com/office/officeart/2005/8/layout/pyramid3"/>
    <dgm:cxn modelId="{F211944B-F1BD-4DE3-B6E3-143DB9577197}" type="presOf" srcId="{F50B3DFB-348A-49C9-B544-3EF5C33D9CBF}" destId="{B73A4EF0-20AD-47E5-BC68-BC13A9D700DF}" srcOrd="0" destOrd="0" presId="urn:microsoft.com/office/officeart/2005/8/layout/pyramid3"/>
    <dgm:cxn modelId="{04141DAE-EE29-45BD-B44B-AE78687BB317}" type="presOf" srcId="{9DDA30F1-98D2-4359-B233-ABBA2E88C44C}" destId="{C2406979-E8BA-4465-BC71-FB33630DD0D4}" srcOrd="0" destOrd="0" presId="urn:microsoft.com/office/officeart/2005/8/layout/pyramid3"/>
    <dgm:cxn modelId="{1EEE6A23-7B6A-4B7E-B0F6-E60EB670967C}" type="presOf" srcId="{F50B3DFB-348A-49C9-B544-3EF5C33D9CBF}" destId="{817F9DDE-9416-4765-B1EA-E9CC7EFD4906}" srcOrd="1" destOrd="0" presId="urn:microsoft.com/office/officeart/2005/8/layout/pyramid3"/>
    <dgm:cxn modelId="{8206E00C-9A39-4D6B-845B-C8EA10D385C7}" type="presOf" srcId="{40C1D0D5-1640-4F25-A117-7F5DB971B261}" destId="{C3194AA5-5CF3-4DD3-B8F7-8A65BDCAD272}" srcOrd="1" destOrd="0" presId="urn:microsoft.com/office/officeart/2005/8/layout/pyramid3"/>
    <dgm:cxn modelId="{F4669402-AD08-4C24-88FA-B7AC83F20B20}" srcId="{CDD6E540-69D0-4E4D-86F0-1A60EF0CF9B3}" destId="{F50B3DFB-348A-49C9-B544-3EF5C33D9CBF}" srcOrd="7" destOrd="0" parTransId="{64EBA4BA-5811-4F52-A711-94134FE5CDBB}" sibTransId="{1C16F913-06AC-475D-AD0E-81B301513390}"/>
    <dgm:cxn modelId="{E387B106-4DF2-4FAB-B3B0-DCE594CA97C3}" srcId="{CDD6E540-69D0-4E4D-86F0-1A60EF0CF9B3}" destId="{9DDA30F1-98D2-4359-B233-ABBA2E88C44C}" srcOrd="0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6" destOrd="0" parTransId="{F6FE0BB8-D7B1-4CA9-8108-75B437313692}" sibTransId="{470583CB-42A2-44F9-B0A1-91E295F7069E}"/>
    <dgm:cxn modelId="{3A95AAC8-7972-4C56-B454-90FD01DC582A}" type="presOf" srcId="{712C064F-A370-42AB-9EFF-4B824EEF4C61}" destId="{78A9B915-B95D-429F-A438-B5E3D8E99534}" srcOrd="0" destOrd="0" presId="urn:microsoft.com/office/officeart/2005/8/layout/pyramid3"/>
    <dgm:cxn modelId="{47B3EFE1-3D0E-4E7A-90F9-9922AE1D6649}" srcId="{CDD6E540-69D0-4E4D-86F0-1A60EF0CF9B3}" destId="{982DA468-8AE9-470B-9426-842C032F8133}" srcOrd="4" destOrd="0" parTransId="{BE665038-B30E-4A2C-A46B-75D772E3DBE9}" sibTransId="{64D4E8EE-81F2-4F8A-9086-0258AACFA480}"/>
    <dgm:cxn modelId="{1C2E55E4-FD87-4BF0-AFD5-D20BB4F7A38C}" srcId="{CDD6E540-69D0-4E4D-86F0-1A60EF0CF9B3}" destId="{2CF7D613-BDB8-49AF-A003-6249B9379510}" srcOrd="3" destOrd="0" parTransId="{7CBDB8CA-D437-4859-9EFC-C6183CD01118}" sibTransId="{5DC492C5-5A79-462E-9B73-28B1FCE531D1}"/>
    <dgm:cxn modelId="{D6E45953-C32E-40F5-A342-46FDFB15DECD}" srcId="{CDD6E540-69D0-4E4D-86F0-1A60EF0CF9B3}" destId="{CA3220F3-8B09-41F8-A016-0726DCF47503}" srcOrd="2" destOrd="0" parTransId="{81151B37-EA7B-4EBB-980B-DB9AFA179E8F}" sibTransId="{8BFF1078-BCA0-4C4F-B3F2-A711F5B64163}"/>
    <dgm:cxn modelId="{E63BCC72-3B3B-408D-A113-F0BF98964889}" type="presOf" srcId="{9DDA30F1-98D2-4359-B233-ABBA2E88C44C}" destId="{CCDC07B5-392D-4441-8BCF-18EBAA6E5B01}" srcOrd="1" destOrd="0" presId="urn:microsoft.com/office/officeart/2005/8/layout/pyramid3"/>
    <dgm:cxn modelId="{CF8879B3-36B0-44C7-8489-ED7C83370403}" type="presOf" srcId="{40C1D0D5-1640-4F25-A117-7F5DB971B261}" destId="{EEE9C29A-2F30-460D-9437-364B33B69BB3}" srcOrd="0" destOrd="0" presId="urn:microsoft.com/office/officeart/2005/8/layout/pyramid3"/>
    <dgm:cxn modelId="{046FA10D-EC4A-487E-B776-C965E78B1865}" type="presOf" srcId="{982DA468-8AE9-470B-9426-842C032F8133}" destId="{C31FBC3A-5569-4B58-ABF0-DD2FBFB14B95}" srcOrd="0" destOrd="0" presId="urn:microsoft.com/office/officeart/2005/8/layout/pyramid3"/>
    <dgm:cxn modelId="{5AE3F292-B5C4-4876-A87D-C8D0B96C1CD7}" type="presOf" srcId="{2CF7D613-BDB8-49AF-A003-6249B9379510}" destId="{D57DEA8B-6382-464F-A83D-7771ADC20407}" srcOrd="1" destOrd="0" presId="urn:microsoft.com/office/officeart/2005/8/layout/pyramid3"/>
    <dgm:cxn modelId="{4B86D60F-3D1E-4E1F-A2F3-2EE1F5E1CBA3}" srcId="{CDD6E540-69D0-4E4D-86F0-1A60EF0CF9B3}" destId="{712C064F-A370-42AB-9EFF-4B824EEF4C61}" srcOrd="5" destOrd="0" parTransId="{18C1983D-0874-448F-8426-25671484AA2F}" sibTransId="{80D8EC75-BACA-41E1-A54D-C2AE644819FB}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DB9C5158-271F-4F21-B5C0-6C11F590753B}" type="presOf" srcId="{6F75F408-2812-41A2-8CBB-7B69F24ADDFD}" destId="{53BAD7D0-9678-484F-B459-4C2F210EEACA}" srcOrd="1" destOrd="0" presId="urn:microsoft.com/office/officeart/2005/8/layout/pyramid3"/>
    <dgm:cxn modelId="{A64251F0-5C00-43CB-A69A-B31604007AA8}" type="presOf" srcId="{CA3220F3-8B09-41F8-A016-0726DCF47503}" destId="{FC68E624-C348-46F1-9844-C5537BF033B1}" srcOrd="1" destOrd="0" presId="urn:microsoft.com/office/officeart/2005/8/layout/pyramid3"/>
    <dgm:cxn modelId="{746AAB93-8B64-4146-9385-EC0B41E62DE4}" srcId="{CDD6E540-69D0-4E4D-86F0-1A60EF0CF9B3}" destId="{40C1D0D5-1640-4F25-A117-7F5DB971B261}" srcOrd="1" destOrd="0" parTransId="{311B9D63-16B7-42FC-B317-5C56F549F421}" sibTransId="{5C0CD5D4-8582-4029-9226-56DEAC5D7B33}"/>
    <dgm:cxn modelId="{D3BFFD13-AC33-449C-92D0-75CEE4D38C46}" type="presOf" srcId="{2CF7D613-BDB8-49AF-A003-6249B9379510}" destId="{FBB40A3D-76FC-4A55-B0DF-1B6D00AE845B}" srcOrd="0" destOrd="0" presId="urn:microsoft.com/office/officeart/2005/8/layout/pyramid3"/>
    <dgm:cxn modelId="{262F5A63-A638-4493-B96C-F8DDA7980C60}" type="presOf" srcId="{6F75F408-2812-41A2-8CBB-7B69F24ADDFD}" destId="{9F797FD9-7F4D-4C4F-BB23-57DC153B6913}" srcOrd="0" destOrd="0" presId="urn:microsoft.com/office/officeart/2005/8/layout/pyramid3"/>
    <dgm:cxn modelId="{46DE9252-137C-4962-B7DD-E6ED73D19E1C}" type="presParOf" srcId="{0CCD8F41-11DE-47AF-858C-1342650EFD02}" destId="{65465DD3-C579-4B32-96B0-9C5D9386643C}" srcOrd="0" destOrd="0" presId="urn:microsoft.com/office/officeart/2005/8/layout/pyramid3"/>
    <dgm:cxn modelId="{529034D4-22E4-46A1-B946-2D73824A2F87}" type="presParOf" srcId="{65465DD3-C579-4B32-96B0-9C5D9386643C}" destId="{C2406979-E8BA-4465-BC71-FB33630DD0D4}" srcOrd="0" destOrd="0" presId="urn:microsoft.com/office/officeart/2005/8/layout/pyramid3"/>
    <dgm:cxn modelId="{3339E4CE-338E-4ADB-8C13-95D823C70163}" type="presParOf" srcId="{65465DD3-C579-4B32-96B0-9C5D9386643C}" destId="{CCDC07B5-392D-4441-8BCF-18EBAA6E5B01}" srcOrd="1" destOrd="0" presId="urn:microsoft.com/office/officeart/2005/8/layout/pyramid3"/>
    <dgm:cxn modelId="{A465E764-2045-4295-9EEE-59DE025064A4}" type="presParOf" srcId="{0CCD8F41-11DE-47AF-858C-1342650EFD02}" destId="{93FDC7DB-3D7F-4652-BECE-2AFC36B232F5}" srcOrd="1" destOrd="0" presId="urn:microsoft.com/office/officeart/2005/8/layout/pyramid3"/>
    <dgm:cxn modelId="{AA3108ED-8498-4D4F-9BF2-EDDDA1C7ACA7}" type="presParOf" srcId="{93FDC7DB-3D7F-4652-BECE-2AFC36B232F5}" destId="{EEE9C29A-2F30-460D-9437-364B33B69BB3}" srcOrd="0" destOrd="0" presId="urn:microsoft.com/office/officeart/2005/8/layout/pyramid3"/>
    <dgm:cxn modelId="{A11EBB74-3E4D-4B1E-891B-A6CF88A30DCF}" type="presParOf" srcId="{93FDC7DB-3D7F-4652-BECE-2AFC36B232F5}" destId="{C3194AA5-5CF3-4DD3-B8F7-8A65BDCAD272}" srcOrd="1" destOrd="0" presId="urn:microsoft.com/office/officeart/2005/8/layout/pyramid3"/>
    <dgm:cxn modelId="{2198BEBE-EC30-4863-A335-FF04A52131A2}" type="presParOf" srcId="{0CCD8F41-11DE-47AF-858C-1342650EFD02}" destId="{1FD9D911-9083-44D0-A858-FAAB998BA8DD}" srcOrd="2" destOrd="0" presId="urn:microsoft.com/office/officeart/2005/8/layout/pyramid3"/>
    <dgm:cxn modelId="{AE696ED6-DD88-445F-9D75-57BA214CE599}" type="presParOf" srcId="{1FD9D911-9083-44D0-A858-FAAB998BA8DD}" destId="{B24227D1-CF39-4DBA-94E6-F4A7FC5D2BB6}" srcOrd="0" destOrd="0" presId="urn:microsoft.com/office/officeart/2005/8/layout/pyramid3"/>
    <dgm:cxn modelId="{AA02641E-D22A-4A06-8E15-5561F1446E14}" type="presParOf" srcId="{1FD9D911-9083-44D0-A858-FAAB998BA8DD}" destId="{FC68E624-C348-46F1-9844-C5537BF033B1}" srcOrd="1" destOrd="0" presId="urn:microsoft.com/office/officeart/2005/8/layout/pyramid3"/>
    <dgm:cxn modelId="{AAD0122A-2D37-4062-95B2-4A445EA3C1D3}" type="presParOf" srcId="{0CCD8F41-11DE-47AF-858C-1342650EFD02}" destId="{184DED99-355A-4C9E-A8C7-EC86D4748F88}" srcOrd="3" destOrd="0" presId="urn:microsoft.com/office/officeart/2005/8/layout/pyramid3"/>
    <dgm:cxn modelId="{F52D63AF-C2A0-4CDF-87EB-3A1179F31E0A}" type="presParOf" srcId="{184DED99-355A-4C9E-A8C7-EC86D4748F88}" destId="{FBB40A3D-76FC-4A55-B0DF-1B6D00AE845B}" srcOrd="0" destOrd="0" presId="urn:microsoft.com/office/officeart/2005/8/layout/pyramid3"/>
    <dgm:cxn modelId="{0401CF56-4278-40F1-8C8F-F5F1603D22C4}" type="presParOf" srcId="{184DED99-355A-4C9E-A8C7-EC86D4748F88}" destId="{D57DEA8B-6382-464F-A83D-7771ADC20407}" srcOrd="1" destOrd="0" presId="urn:microsoft.com/office/officeart/2005/8/layout/pyramid3"/>
    <dgm:cxn modelId="{6DE30875-E9F7-43FD-9EF1-A5E2C6F15553}" type="presParOf" srcId="{0CCD8F41-11DE-47AF-858C-1342650EFD02}" destId="{60918B7D-FAED-4FF5-925A-5BF2B2B63C35}" srcOrd="4" destOrd="0" presId="urn:microsoft.com/office/officeart/2005/8/layout/pyramid3"/>
    <dgm:cxn modelId="{5DDDA2E9-1C5C-41AB-958D-8D5CFD2B261E}" type="presParOf" srcId="{60918B7D-FAED-4FF5-925A-5BF2B2B63C35}" destId="{C31FBC3A-5569-4B58-ABF0-DD2FBFB14B95}" srcOrd="0" destOrd="0" presId="urn:microsoft.com/office/officeart/2005/8/layout/pyramid3"/>
    <dgm:cxn modelId="{CD2ADEF8-76D4-448A-8063-C581501C9BD8}" type="presParOf" srcId="{60918B7D-FAED-4FF5-925A-5BF2B2B63C35}" destId="{B0944C1B-0DE0-47BC-93F2-87096A1DA4E7}" srcOrd="1" destOrd="0" presId="urn:microsoft.com/office/officeart/2005/8/layout/pyramid3"/>
    <dgm:cxn modelId="{654CFBF6-908C-43AC-A12F-8E351EFB74A1}" type="presParOf" srcId="{0CCD8F41-11DE-47AF-858C-1342650EFD02}" destId="{6CDD7B89-1A84-474C-8BCF-8A43DF5DBEEA}" srcOrd="5" destOrd="0" presId="urn:microsoft.com/office/officeart/2005/8/layout/pyramid3"/>
    <dgm:cxn modelId="{D9B588B8-1695-4B4D-A0C3-7ECFB00880DC}" type="presParOf" srcId="{6CDD7B89-1A84-474C-8BCF-8A43DF5DBEEA}" destId="{78A9B915-B95D-429F-A438-B5E3D8E99534}" srcOrd="0" destOrd="0" presId="urn:microsoft.com/office/officeart/2005/8/layout/pyramid3"/>
    <dgm:cxn modelId="{B7EACC2D-30BE-48CE-BE05-B3BF8380ECA2}" type="presParOf" srcId="{6CDD7B89-1A84-474C-8BCF-8A43DF5DBEEA}" destId="{AE051E14-EAAD-4D86-8DB9-A55FCE39F5F7}" srcOrd="1" destOrd="0" presId="urn:microsoft.com/office/officeart/2005/8/layout/pyramid3"/>
    <dgm:cxn modelId="{96B4116C-3F03-4511-AEA5-92E17D2932E7}" type="presParOf" srcId="{0CCD8F41-11DE-47AF-858C-1342650EFD02}" destId="{C279CB73-81E9-404F-A828-4269F7D751B0}" srcOrd="6" destOrd="0" presId="urn:microsoft.com/office/officeart/2005/8/layout/pyramid3"/>
    <dgm:cxn modelId="{AB9346EB-37C0-4250-A4F9-6DDE896E73BE}" type="presParOf" srcId="{C279CB73-81E9-404F-A828-4269F7D751B0}" destId="{9F797FD9-7F4D-4C4F-BB23-57DC153B6913}" srcOrd="0" destOrd="0" presId="urn:microsoft.com/office/officeart/2005/8/layout/pyramid3"/>
    <dgm:cxn modelId="{DA060DA6-7E3B-4DA0-BF3B-AA27D7F1E962}" type="presParOf" srcId="{C279CB73-81E9-404F-A828-4269F7D751B0}" destId="{53BAD7D0-9678-484F-B459-4C2F210EEACA}" srcOrd="1" destOrd="0" presId="urn:microsoft.com/office/officeart/2005/8/layout/pyramid3"/>
    <dgm:cxn modelId="{0BBCCE8A-0373-4F62-B953-8155F323AAFB}" type="presParOf" srcId="{0CCD8F41-11DE-47AF-858C-1342650EFD02}" destId="{3537C2AC-F8C4-4A41-8AA5-40BB918B303C}" srcOrd="7" destOrd="0" presId="urn:microsoft.com/office/officeart/2005/8/layout/pyramid3"/>
    <dgm:cxn modelId="{0048B164-080C-437A-898D-9CD205E8F68D}" type="presParOf" srcId="{3537C2AC-F8C4-4A41-8AA5-40BB918B303C}" destId="{B73A4EF0-20AD-47E5-BC68-BC13A9D700DF}" srcOrd="0" destOrd="0" presId="urn:microsoft.com/office/officeart/2005/8/layout/pyramid3"/>
    <dgm:cxn modelId="{B00103D1-2BAF-4074-A081-61B2ACC72748}" type="presParOf" srcId="{3537C2AC-F8C4-4A41-8AA5-40BB918B303C}" destId="{817F9DDE-9416-4765-B1EA-E9CC7EFD4906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979-E8BA-4465-BC71-FB33630DD0D4}">
      <dsp:nvSpPr>
        <dsp:cNvPr id="0" name=""/>
        <dsp:cNvSpPr/>
      </dsp:nvSpPr>
      <dsp:spPr>
        <a:xfrm rot="10800000">
          <a:off x="176936" y="59096"/>
          <a:ext cx="8052663" cy="58066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</a:t>
          </a:r>
          <a:r>
            <a:rPr lang="ru-RU" sz="1950" kern="1200" dirty="0" smtClean="0"/>
            <a:t>40,9 </a:t>
          </a:r>
          <a:r>
            <a:rPr lang="ru-RU" sz="1950" kern="1200" dirty="0" smtClean="0"/>
            <a:t>%</a:t>
          </a:r>
          <a:endParaRPr lang="ru-RU" sz="1950" kern="1200" dirty="0"/>
        </a:p>
      </dsp:txBody>
      <dsp:txXfrm rot="-10800000">
        <a:off x="1586152" y="59096"/>
        <a:ext cx="5234231" cy="580667"/>
      </dsp:txXfrm>
    </dsp:sp>
    <dsp:sp modelId="{EEE9C29A-2F30-460D-9437-364B33B69BB3}">
      <dsp:nvSpPr>
        <dsp:cNvPr id="0" name=""/>
        <dsp:cNvSpPr/>
      </dsp:nvSpPr>
      <dsp:spPr>
        <a:xfrm rot="10800000">
          <a:off x="511478" y="661834"/>
          <a:ext cx="7203724" cy="68345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shade val="51000"/>
                <a:satMod val="130000"/>
              </a:schemeClr>
            </a:gs>
            <a:gs pos="80000">
              <a:schemeClr val="accent2">
                <a:hueOff val="668788"/>
                <a:satOff val="-834"/>
                <a:lumOff val="196"/>
                <a:alphaOff val="0"/>
                <a:shade val="93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Общегосударственные расходы </a:t>
          </a:r>
          <a:r>
            <a:rPr lang="ru-RU" sz="1600" kern="1200" dirty="0" smtClean="0"/>
            <a:t>30,6%</a:t>
          </a:r>
          <a:endParaRPr lang="ru-RU" sz="1600" kern="1200" dirty="0"/>
        </a:p>
      </dsp:txBody>
      <dsp:txXfrm rot="-10800000">
        <a:off x="1772130" y="661834"/>
        <a:ext cx="4682421" cy="683454"/>
      </dsp:txXfrm>
    </dsp:sp>
    <dsp:sp modelId="{B24227D1-CF39-4DBA-94E6-F4A7FC5D2BB6}">
      <dsp:nvSpPr>
        <dsp:cNvPr id="0" name=""/>
        <dsp:cNvSpPr/>
      </dsp:nvSpPr>
      <dsp:spPr>
        <a:xfrm rot="10800000">
          <a:off x="1017416" y="1264121"/>
          <a:ext cx="6194767" cy="741090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shade val="51000"/>
                <a:satMod val="130000"/>
              </a:schemeClr>
            </a:gs>
            <a:gs pos="80000">
              <a:schemeClr val="accent2">
                <a:hueOff val="1337577"/>
                <a:satOff val="-1668"/>
                <a:lumOff val="392"/>
                <a:alphaOff val="0"/>
                <a:shade val="93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Культура и кинематография </a:t>
          </a:r>
          <a:r>
            <a:rPr lang="ru-RU" sz="1200" kern="1200" dirty="0" smtClean="0"/>
            <a:t>19,2%</a:t>
          </a:r>
          <a:endParaRPr lang="ru-RU" sz="1200" kern="1200" dirty="0"/>
        </a:p>
      </dsp:txBody>
      <dsp:txXfrm rot="-10800000">
        <a:off x="2101500" y="1264121"/>
        <a:ext cx="4026599" cy="741090"/>
      </dsp:txXfrm>
    </dsp:sp>
    <dsp:sp modelId="{FBB40A3D-76FC-4A55-B0DF-1B6D00AE845B}">
      <dsp:nvSpPr>
        <dsp:cNvPr id="0" name=""/>
        <dsp:cNvSpPr/>
      </dsp:nvSpPr>
      <dsp:spPr>
        <a:xfrm rot="10800000">
          <a:off x="1613875" y="2005212"/>
          <a:ext cx="5001848" cy="57708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shade val="51000"/>
                <a:satMod val="130000"/>
              </a:schemeClr>
            </a:gs>
            <a:gs pos="80000">
              <a:schemeClr val="accent2">
                <a:hueOff val="2006365"/>
                <a:satOff val="-2502"/>
                <a:lumOff val="588"/>
                <a:alphaOff val="0"/>
                <a:shade val="93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Физическая культура и спорт </a:t>
          </a:r>
          <a:r>
            <a:rPr lang="ru-RU" sz="1600" kern="1200" dirty="0" smtClean="0"/>
            <a:t>5,2%</a:t>
          </a:r>
          <a:endParaRPr lang="ru-RU" sz="1600" kern="1200" dirty="0"/>
        </a:p>
      </dsp:txBody>
      <dsp:txXfrm rot="-10800000">
        <a:off x="2489199" y="2005212"/>
        <a:ext cx="3251201" cy="577084"/>
      </dsp:txXfrm>
    </dsp:sp>
    <dsp:sp modelId="{C31FBC3A-5569-4B58-ABF0-DD2FBFB14B95}">
      <dsp:nvSpPr>
        <dsp:cNvPr id="0" name=""/>
        <dsp:cNvSpPr/>
      </dsp:nvSpPr>
      <dsp:spPr>
        <a:xfrm rot="10800000">
          <a:off x="2078336" y="2582297"/>
          <a:ext cx="4072926" cy="55949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shade val="51000"/>
                <a:satMod val="130000"/>
              </a:schemeClr>
            </a:gs>
            <a:gs pos="80000">
              <a:schemeClr val="accent2">
                <a:hueOff val="2675154"/>
                <a:satOff val="-3337"/>
                <a:lumOff val="785"/>
                <a:alphaOff val="0"/>
                <a:shade val="93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Национальная экономика </a:t>
          </a:r>
          <a:r>
            <a:rPr lang="ru-RU" sz="1000" kern="1200" dirty="0" smtClean="0"/>
            <a:t>2,4%</a:t>
          </a:r>
          <a:endParaRPr lang="ru-RU" sz="1000" kern="1200" dirty="0"/>
        </a:p>
      </dsp:txBody>
      <dsp:txXfrm rot="-10800000">
        <a:off x="2791098" y="2582297"/>
        <a:ext cx="2647402" cy="559499"/>
      </dsp:txXfrm>
    </dsp:sp>
    <dsp:sp modelId="{78A9B915-B95D-429F-A438-B5E3D8E99534}">
      <dsp:nvSpPr>
        <dsp:cNvPr id="0" name=""/>
        <dsp:cNvSpPr/>
      </dsp:nvSpPr>
      <dsp:spPr>
        <a:xfrm rot="10800000">
          <a:off x="2528644" y="3141796"/>
          <a:ext cx="3172311" cy="571764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shade val="51000"/>
                <a:satMod val="130000"/>
              </a:schemeClr>
            </a:gs>
            <a:gs pos="80000">
              <a:schemeClr val="accent2">
                <a:hueOff val="3343942"/>
                <a:satOff val="-4171"/>
                <a:lumOff val="981"/>
                <a:alphaOff val="0"/>
                <a:shade val="93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1,2%</a:t>
          </a:r>
          <a:endParaRPr lang="ru-RU" sz="1400" kern="1200" dirty="0"/>
        </a:p>
      </dsp:txBody>
      <dsp:txXfrm rot="-10800000">
        <a:off x="3083798" y="3141796"/>
        <a:ext cx="2062002" cy="571764"/>
      </dsp:txXfrm>
    </dsp:sp>
    <dsp:sp modelId="{9F797FD9-7F4D-4C4F-BB23-57DC153B6913}">
      <dsp:nvSpPr>
        <dsp:cNvPr id="0" name=""/>
        <dsp:cNvSpPr/>
      </dsp:nvSpPr>
      <dsp:spPr>
        <a:xfrm rot="10800000">
          <a:off x="3007750" y="3727458"/>
          <a:ext cx="2259182" cy="438559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shade val="51000"/>
                <a:satMod val="130000"/>
              </a:schemeClr>
            </a:gs>
            <a:gs pos="80000">
              <a:schemeClr val="accent2">
                <a:hueOff val="4012731"/>
                <a:satOff val="-5005"/>
                <a:lumOff val="1177"/>
                <a:alphaOff val="0"/>
                <a:shade val="93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Национальная безопасность и правоохранительная деятельность </a:t>
          </a:r>
          <a:r>
            <a:rPr lang="ru-RU" sz="900" kern="1200" dirty="0" smtClean="0"/>
            <a:t>0,3%</a:t>
          </a:r>
          <a:endParaRPr lang="ru-RU" sz="900" kern="1200" dirty="0"/>
        </a:p>
      </dsp:txBody>
      <dsp:txXfrm rot="-10800000">
        <a:off x="3403107" y="3727458"/>
        <a:ext cx="1468468" cy="438559"/>
      </dsp:txXfrm>
    </dsp:sp>
    <dsp:sp modelId="{B73A4EF0-20AD-47E5-BC68-BC13A9D700DF}">
      <dsp:nvSpPr>
        <dsp:cNvPr id="0" name=""/>
        <dsp:cNvSpPr/>
      </dsp:nvSpPr>
      <dsp:spPr>
        <a:xfrm rot="10800000">
          <a:off x="3341793" y="4152120"/>
          <a:ext cx="1546013" cy="960447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Образование </a:t>
          </a:r>
          <a:r>
            <a:rPr lang="ru-RU" sz="1100" kern="1200" dirty="0" smtClean="0"/>
            <a:t>0,2%</a:t>
          </a:r>
          <a:endParaRPr lang="ru-RU" sz="1100" kern="1200" dirty="0"/>
        </a:p>
      </dsp:txBody>
      <dsp:txXfrm rot="-10800000">
        <a:off x="3341793" y="4152120"/>
        <a:ext cx="1546013" cy="9604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Бюджет Зимовниковского сельского поселения Зимовниковского района на 2017 год и на плановый период 2018 и 2019 годов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/>
            </a:r>
            <a:b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(утвержден решением Собрания депутатов №26 от 28.12.2016 г.)</a:t>
            </a: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2017г.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556397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2018г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568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2019г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050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0">
        <p:cut/>
      </p:transition>
    </mc:Choice>
    <mc:Fallback xmlns=""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3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муниципального хозяйства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РФ №9 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Местный бюджет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2017 год </a:t>
            </a:r>
            <a:r>
              <a:rPr lang="ru-RU" dirty="0"/>
              <a:t>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2017-2019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областного закона </a:t>
            </a:r>
            <a:r>
              <a:rPr lang="ru-RU" dirty="0"/>
              <a:t>«Об областном бюджете на </a:t>
            </a:r>
            <a:r>
              <a:rPr lang="ru-RU" dirty="0" smtClean="0"/>
              <a:t>2017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dirty="0"/>
              <a:t>- </a:t>
            </a:r>
            <a:r>
              <a:rPr lang="ru-RU" dirty="0" smtClean="0"/>
              <a:t>решения </a:t>
            </a:r>
            <a:r>
              <a:rPr lang="ru-RU" dirty="0"/>
              <a:t>районного Собрания депутатов   «О бюджете муниципального района на </a:t>
            </a:r>
            <a:r>
              <a:rPr lang="ru-RU" dirty="0" smtClean="0"/>
              <a:t>2017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2018 </a:t>
            </a:r>
            <a:r>
              <a:rPr lang="ru-RU" dirty="0"/>
              <a:t>и </a:t>
            </a:r>
            <a:r>
              <a:rPr lang="ru-RU" dirty="0" smtClean="0"/>
              <a:t>2019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665138"/>
              </p:ext>
            </p:extLst>
          </p:nvPr>
        </p:nvGraphicFramePr>
        <p:xfrm>
          <a:off x="251520" y="1124744"/>
          <a:ext cx="8352928" cy="5639276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50405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Бюджет 2017-2019</a:t>
                      </a:r>
                      <a:endParaRPr lang="ru-RU" sz="1600" dirty="0">
                        <a:effectLst/>
                      </a:endParaRP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5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2018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2019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8270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 smtClean="0">
                          <a:effectLst/>
                        </a:rPr>
                        <a:t>.Налоговые и неналоговые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30 999,6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19587,0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20 043,1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20 805,5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2187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30 318,0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19 135,3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19 572,8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20 318,9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663856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доходы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681,6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451,7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470,3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486,6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25 075,4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12 656,2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12 542,5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12 831,0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77001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56 075,0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32 743,2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32 585,6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33 636,5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777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58994,8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32 743,2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32 585,6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33 636,5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38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6912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-2 919,8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989458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2 919,8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7294400"/>
              </p:ext>
            </p:extLst>
          </p:nvPr>
        </p:nvGraphicFramePr>
        <p:xfrm>
          <a:off x="611560" y="1052733"/>
          <a:ext cx="8424937" cy="5544473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28052"/>
                <a:gridCol w="3710564"/>
                <a:gridCol w="780086"/>
                <a:gridCol w="740028"/>
                <a:gridCol w="646126"/>
                <a:gridCol w="720081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2045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 </a:t>
                      </a:r>
                      <a:r>
                        <a:rPr lang="ru-RU" sz="1200" dirty="0" smtClean="0">
                          <a:effectLst/>
                        </a:rPr>
                        <a:t>999,6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19587,0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20043,1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20805,5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30318,0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19135,3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19572,8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20318,9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93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13817,0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8779,5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9217,0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9963,1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13817,0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8779,5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9217,0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9963,1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3732,7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1 03 02000 00 0000 110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Акцизы по подакцизным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товарам (продукции), производимым на территории Российской федерации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3732,7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208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3501,4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2712,0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8586,0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7643,8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2213,2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2147,2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7053,7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5496,6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681,6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451,7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470,3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486,6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318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427,1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259,1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270,9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280,8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1 13 00000 00 0000 000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 ОТ ОКАЗАНИЯ ПЛАТНЫХ УСЛУГ (РАБОТ) 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КОМПЕНСАЦИИ ЗАТРАТ ГОСУДАРСТВА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87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214,0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152,1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158,9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165,3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6516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2017г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184204504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9145614"/>
              </p:ext>
            </p:extLst>
          </p:nvPr>
        </p:nvGraphicFramePr>
        <p:xfrm>
          <a:off x="539552" y="1052737"/>
          <a:ext cx="8352927" cy="541039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4909176"/>
                <a:gridCol w="1025798"/>
                <a:gridCol w="879255"/>
                <a:gridCol w="805984"/>
                <a:gridCol w="732714"/>
              </a:tblGrid>
              <a:tr h="21084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2016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Бюджет, </a:t>
                      </a:r>
                      <a:r>
                        <a:rPr lang="ru-RU" sz="1200" b="1" dirty="0" smtClean="0">
                          <a:effectLst/>
                        </a:rPr>
                        <a:t>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2018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933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  <a:r>
                        <a:rPr lang="ru-RU" sz="1400" b="1" dirty="0" smtClean="0">
                          <a:effectLst/>
                        </a:rPr>
                        <a:t> 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25075,4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13156,2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12542,5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12831,0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1. Дотации бюджетам сельских поселений на выравнивание бюджетной обеспеченности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    6939,4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12656,0</a:t>
                      </a: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12542,3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12830,8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07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Субвенции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3.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поселений </a:t>
                      </a:r>
                      <a:r>
                        <a:rPr lang="ru-RU" sz="1400" dirty="0">
                          <a:effectLst/>
                        </a:rPr>
                        <a:t>для компенсации дополнительных </a:t>
                      </a:r>
                    </a:p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расходов, возникших в результате решений, принятых органами власти другого уровня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434,9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>
                          <a:effectLst/>
                        </a:rPr>
                        <a:t>из </a:t>
                      </a:r>
                      <a:r>
                        <a:rPr lang="ru-RU" sz="1400" dirty="0" smtClean="0">
                          <a:effectLst/>
                        </a:rPr>
                        <a:t>бюджетов </a:t>
                      </a:r>
                      <a:r>
                        <a:rPr lang="ru-RU" sz="1400" dirty="0">
                          <a:effectLst/>
                        </a:rPr>
                        <a:t>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 dirty="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1539,0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r>
                        <a:rPr lang="ru-RU" sz="1400" dirty="0" smtClean="0">
                          <a:effectLst/>
                        </a:rPr>
                        <a:t>.Прочие </a:t>
                      </a:r>
                      <a:r>
                        <a:rPr lang="ru-RU" sz="1400" dirty="0">
                          <a:effectLst/>
                        </a:rPr>
                        <a:t>межбюджетные трансферты, передаваемые бюджетам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16577,1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_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_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6.Возврат остатков субсидий, субвенций и иных межбюджетных трансфертов, имеющих целевое назначение, прошлых лет из бюджетов сельских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-414,6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2017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2018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2019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2017г.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783899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823</Words>
  <Application>Microsoft Office PowerPoint</Application>
  <PresentationFormat>Экран (4:3)</PresentationFormat>
  <Paragraphs>259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Бюджет Зимовниковского сельского поселения Зимовниковского района на 2017 год и на плановый период 2018 и 2019 годов  (утвержден решением Собрания депутатов №26 от 28.12.2016 г.)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2017г.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2017 год и на плановый период 2018 и 2019 годов</vt:lpstr>
      <vt:lpstr>Структура расходов бюджета Зимовниковского сельского поселения в 2017г.</vt:lpstr>
      <vt:lpstr>Расходы бюджета Зимовниковского сельского поселения на 2017г.</vt:lpstr>
      <vt:lpstr>Расходы бюджета Зимовниковского сельского поселения на 2018г.</vt:lpstr>
      <vt:lpstr>Расходы бюджета Зимовниковского сельского поселения на 2019г.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115</cp:revision>
  <cp:lastPrinted>2018-04-17T09:56:56Z</cp:lastPrinted>
  <dcterms:created xsi:type="dcterms:W3CDTF">2013-09-11T11:57:32Z</dcterms:created>
  <dcterms:modified xsi:type="dcterms:W3CDTF">2018-04-17T10:38:27Z</dcterms:modified>
</cp:coreProperties>
</file>